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3.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71" r:id="rId2"/>
    <p:sldMasterId id="2147483683" r:id="rId3"/>
    <p:sldMasterId id="2147483686" r:id="rId4"/>
  </p:sldMasterIdLst>
  <p:notesMasterIdLst>
    <p:notesMasterId r:id="rId25"/>
  </p:notesMasterIdLst>
  <p:handoutMasterIdLst>
    <p:handoutMasterId r:id="rId26"/>
  </p:handoutMasterIdLst>
  <p:sldIdLst>
    <p:sldId id="303" r:id="rId5"/>
    <p:sldId id="271" r:id="rId6"/>
    <p:sldId id="333" r:id="rId7"/>
    <p:sldId id="335" r:id="rId8"/>
    <p:sldId id="266" r:id="rId9"/>
    <p:sldId id="334" r:id="rId10"/>
    <p:sldId id="336" r:id="rId11"/>
    <p:sldId id="337" r:id="rId12"/>
    <p:sldId id="338" r:id="rId13"/>
    <p:sldId id="328" r:id="rId14"/>
    <p:sldId id="294" r:id="rId15"/>
    <p:sldId id="310" r:id="rId16"/>
    <p:sldId id="315" r:id="rId17"/>
    <p:sldId id="309" r:id="rId18"/>
    <p:sldId id="317" r:id="rId19"/>
    <p:sldId id="339" r:id="rId20"/>
    <p:sldId id="322" r:id="rId21"/>
    <p:sldId id="329" r:id="rId22"/>
    <p:sldId id="331" r:id="rId23"/>
    <p:sldId id="290" r:id="rId24"/>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Monica Kay" initials="MK" lastIdx="16" clrIdx="6">
    <p:extLst/>
  </p:cmAuthor>
  <p:cmAuthor id="1" name="AMANDA JOHNSON" initials="AJ" lastIdx="4" clrIdx="0">
    <p:extLst/>
  </p:cmAuthor>
  <p:cmAuthor id="8" name="Julie Franklin" initials="JF" lastIdx="8" clrIdx="7">
    <p:extLst/>
  </p:cmAuthor>
  <p:cmAuthor id="2" name="Joella Roland" initials="JR" lastIdx="1" clrIdx="1">
    <p:extLst/>
  </p:cmAuthor>
  <p:cmAuthor id="9" name="Christopher Koepke" initials="CK" lastIdx="5" clrIdx="8">
    <p:extLst/>
  </p:cmAuthor>
  <p:cmAuthor id="3" name="Tricia Rodgers" initials="TR" lastIdx="7" clrIdx="2">
    <p:extLst/>
  </p:cmAuthor>
  <p:cmAuthor id="4" name="JULIE KOSTERLITZ" initials="JK" lastIdx="23" clrIdx="3">
    <p:extLst/>
  </p:cmAuthor>
  <p:cmAuthor id="5" name="Erin Pressley" initials="EP" lastIdx="10" clrIdx="4">
    <p:extLst/>
  </p:cmAuthor>
  <p:cmAuthor id="6" name="Diana Rivi" initials="DR" lastIdx="32" clrIdx="5">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026" autoAdjust="0"/>
    <p:restoredTop sz="95701" autoAdjust="0"/>
  </p:normalViewPr>
  <p:slideViewPr>
    <p:cSldViewPr>
      <p:cViewPr varScale="1">
        <p:scale>
          <a:sx n="111" d="100"/>
          <a:sy n="111" d="100"/>
        </p:scale>
        <p:origin x="816" y="114"/>
      </p:cViewPr>
      <p:guideLst>
        <p:guide orient="horz" pos="2880"/>
        <p:guide pos="2160"/>
      </p:guideLst>
    </p:cSldViewPr>
  </p:slideViewPr>
  <p:outlineViewPr>
    <p:cViewPr>
      <p:scale>
        <a:sx n="33" d="100"/>
        <a:sy n="33" d="100"/>
      </p:scale>
      <p:origin x="0" y="-9120"/>
    </p:cViewPr>
  </p:outlineViewPr>
  <p:notesTextViewPr>
    <p:cViewPr>
      <p:scale>
        <a:sx n="3" d="2"/>
        <a:sy n="3" d="2"/>
      </p:scale>
      <p:origin x="0" y="0"/>
    </p:cViewPr>
  </p:notesTextViewPr>
  <p:sorterViewPr>
    <p:cViewPr>
      <p:scale>
        <a:sx n="200" d="100"/>
        <a:sy n="200" d="100"/>
      </p:scale>
      <p:origin x="0" y="0"/>
    </p:cViewPr>
  </p:sorterViewPr>
  <p:notesViewPr>
    <p:cSldViewPr>
      <p:cViewPr varScale="1">
        <p:scale>
          <a:sx n="87" d="100"/>
          <a:sy n="87" d="100"/>
        </p:scale>
        <p:origin x="3804" y="9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handoutMaster" Target="handoutMasters/handoutMaster1.xml"/><Relationship Id="rId3" Type="http://schemas.openxmlformats.org/officeDocument/2006/relationships/slideMaster" Target="slideMasters/slideMaster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commentAuthors" Target="commentAuthors.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37840" cy="466972"/>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sz="quarter" idx="1"/>
          </p:nvPr>
        </p:nvSpPr>
        <p:spPr>
          <a:xfrm>
            <a:off x="3971344" y="1"/>
            <a:ext cx="3037840" cy="466972"/>
          </a:xfrm>
          <a:prstGeom prst="rect">
            <a:avLst/>
          </a:prstGeom>
        </p:spPr>
        <p:txBody>
          <a:bodyPr vert="horz" lIns="93177" tIns="46589" rIns="93177" bIns="46589" rtlCol="0"/>
          <a:lstStyle>
            <a:lvl1pPr algn="r">
              <a:defRPr sz="1200"/>
            </a:lvl1pPr>
          </a:lstStyle>
          <a:p>
            <a:fld id="{79C1F877-6AE9-4508-89C8-6D242E305D4A}" type="datetimeFigureOut">
              <a:rPr lang="en-US" smtClean="0"/>
              <a:t>09/20/2017</a:t>
            </a:fld>
            <a:endParaRPr lang="en-US" dirty="0"/>
          </a:p>
        </p:txBody>
      </p:sp>
      <p:sp>
        <p:nvSpPr>
          <p:cNvPr id="4" name="Footer Placeholder 3"/>
          <p:cNvSpPr>
            <a:spLocks noGrp="1"/>
          </p:cNvSpPr>
          <p:nvPr>
            <p:ph type="ftr" sz="quarter" idx="2"/>
          </p:nvPr>
        </p:nvSpPr>
        <p:spPr>
          <a:xfrm>
            <a:off x="0" y="8829430"/>
            <a:ext cx="3037840" cy="466971"/>
          </a:xfrm>
          <a:prstGeom prst="rect">
            <a:avLst/>
          </a:prstGeom>
        </p:spPr>
        <p:txBody>
          <a:bodyPr vert="horz" lIns="93177" tIns="46589" rIns="93177" bIns="46589"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1344" y="8829430"/>
            <a:ext cx="3037840" cy="466971"/>
          </a:xfrm>
          <a:prstGeom prst="rect">
            <a:avLst/>
          </a:prstGeom>
        </p:spPr>
        <p:txBody>
          <a:bodyPr vert="horz" lIns="93177" tIns="46589" rIns="93177" bIns="46589" rtlCol="0" anchor="b"/>
          <a:lstStyle>
            <a:lvl1pPr algn="r">
              <a:defRPr sz="1200"/>
            </a:lvl1pPr>
          </a:lstStyle>
          <a:p>
            <a:fld id="{92B46A68-CF07-43F0-9F24-C85DE0D3403C}" type="slidenum">
              <a:rPr lang="en-US" smtClean="0"/>
              <a:t>‹#›</a:t>
            </a:fld>
            <a:endParaRPr lang="en-US" dirty="0"/>
          </a:p>
        </p:txBody>
      </p:sp>
    </p:spTree>
    <p:extLst>
      <p:ext uri="{BB962C8B-B14F-4D97-AF65-F5344CB8AC3E}">
        <p14:creationId xmlns:p14="http://schemas.microsoft.com/office/powerpoint/2010/main" val="24978849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37840" cy="466972"/>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idx="1"/>
          </p:nvPr>
        </p:nvSpPr>
        <p:spPr>
          <a:xfrm>
            <a:off x="3971344" y="1"/>
            <a:ext cx="3037840" cy="466972"/>
          </a:xfrm>
          <a:prstGeom prst="rect">
            <a:avLst/>
          </a:prstGeom>
        </p:spPr>
        <p:txBody>
          <a:bodyPr vert="horz" lIns="93177" tIns="46589" rIns="93177" bIns="46589" rtlCol="0"/>
          <a:lstStyle>
            <a:lvl1pPr algn="r">
              <a:defRPr sz="1200"/>
            </a:lvl1pPr>
          </a:lstStyle>
          <a:p>
            <a:fld id="{EA30C96A-970B-485D-BC70-902C033B71E8}" type="datetimeFigureOut">
              <a:rPr lang="en-US" smtClean="0"/>
              <a:t>09/20/2017</a:t>
            </a:fld>
            <a:endParaRPr lang="en-US" dirty="0"/>
          </a:p>
        </p:txBody>
      </p:sp>
      <p:sp>
        <p:nvSpPr>
          <p:cNvPr id="4" name="Slide Image Placeholder 3"/>
          <p:cNvSpPr>
            <a:spLocks noGrp="1" noRot="1" noChangeAspect="1"/>
          </p:cNvSpPr>
          <p:nvPr>
            <p:ph type="sldImg" idx="2"/>
          </p:nvPr>
        </p:nvSpPr>
        <p:spPr>
          <a:xfrm>
            <a:off x="1414463" y="1162050"/>
            <a:ext cx="4181475" cy="3136900"/>
          </a:xfrm>
          <a:prstGeom prst="rect">
            <a:avLst/>
          </a:prstGeom>
          <a:noFill/>
          <a:ln w="12700">
            <a:solidFill>
              <a:prstClr val="black"/>
            </a:solidFill>
          </a:ln>
        </p:spPr>
        <p:txBody>
          <a:bodyPr vert="horz" lIns="93177" tIns="46589" rIns="93177" bIns="46589" rtlCol="0" anchor="ctr"/>
          <a:lstStyle/>
          <a:p>
            <a:endParaRPr lang="en-US" dirty="0"/>
          </a:p>
        </p:txBody>
      </p:sp>
      <p:sp>
        <p:nvSpPr>
          <p:cNvPr id="5" name="Notes Placeholder 4"/>
          <p:cNvSpPr>
            <a:spLocks noGrp="1"/>
          </p:cNvSpPr>
          <p:nvPr>
            <p:ph type="body" sz="quarter" idx="3"/>
          </p:nvPr>
        </p:nvSpPr>
        <p:spPr>
          <a:xfrm>
            <a:off x="701040" y="4473895"/>
            <a:ext cx="5608320" cy="3660456"/>
          </a:xfrm>
          <a:prstGeom prst="rect">
            <a:avLst/>
          </a:prstGeom>
        </p:spPr>
        <p:txBody>
          <a:bodyPr vert="horz" lIns="93177" tIns="46589" rIns="93177" bIns="4658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430"/>
            <a:ext cx="3037840" cy="466971"/>
          </a:xfrm>
          <a:prstGeom prst="rect">
            <a:avLst/>
          </a:prstGeom>
        </p:spPr>
        <p:txBody>
          <a:bodyPr vert="horz" lIns="93177" tIns="46589" rIns="93177" bIns="46589"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1344" y="8829430"/>
            <a:ext cx="3037840" cy="466971"/>
          </a:xfrm>
          <a:prstGeom prst="rect">
            <a:avLst/>
          </a:prstGeom>
        </p:spPr>
        <p:txBody>
          <a:bodyPr vert="horz" lIns="93177" tIns="46589" rIns="93177" bIns="46589" rtlCol="0" anchor="b"/>
          <a:lstStyle>
            <a:lvl1pPr algn="r">
              <a:defRPr sz="1200"/>
            </a:lvl1pPr>
          </a:lstStyle>
          <a:p>
            <a:fld id="{F581A7BC-80BF-485E-8A31-03C126B9B4DD}" type="slidenum">
              <a:rPr lang="en-US" smtClean="0"/>
              <a:t>‹#›</a:t>
            </a:fld>
            <a:endParaRPr lang="en-US" dirty="0"/>
          </a:p>
        </p:txBody>
      </p:sp>
    </p:spTree>
    <p:extLst>
      <p:ext uri="{BB962C8B-B14F-4D97-AF65-F5344CB8AC3E}">
        <p14:creationId xmlns:p14="http://schemas.microsoft.com/office/powerpoint/2010/main" val="36640044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EF2547-B5D8-4CE2-9238-0F78AA3EE1B0}" type="slidenum">
              <a:rPr lang="en-US" smtClean="0">
                <a:solidFill>
                  <a:prstClr val="black"/>
                </a:solidFill>
              </a:rPr>
              <a:pPr>
                <a:defRPr/>
              </a:pPr>
              <a:t>1</a:t>
            </a:fld>
            <a:endParaRPr lang="en-US" dirty="0">
              <a:solidFill>
                <a:prstClr val="black"/>
              </a:solidFill>
            </a:endParaRPr>
          </a:p>
        </p:txBody>
      </p:sp>
    </p:spTree>
    <p:extLst>
      <p:ext uri="{BB962C8B-B14F-4D97-AF65-F5344CB8AC3E}">
        <p14:creationId xmlns:p14="http://schemas.microsoft.com/office/powerpoint/2010/main" val="34398361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581A7BC-80BF-485E-8A31-03C126B9B4DD}" type="slidenum">
              <a:rPr lang="en-US" smtClean="0"/>
              <a:t>11</a:t>
            </a:fld>
            <a:endParaRPr lang="en-US" dirty="0"/>
          </a:p>
        </p:txBody>
      </p:sp>
    </p:spTree>
    <p:extLst>
      <p:ext uri="{BB962C8B-B14F-4D97-AF65-F5344CB8AC3E}">
        <p14:creationId xmlns:p14="http://schemas.microsoft.com/office/powerpoint/2010/main" val="12423127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3632CBA-AE12-4BFB-9DCC-DBE35052605C}" type="slidenum">
              <a:rPr lang="en-US" smtClean="0">
                <a:solidFill>
                  <a:prstClr val="black"/>
                </a:solidFill>
              </a:rPr>
              <a:pPr/>
              <a:t>14</a:t>
            </a:fld>
            <a:endParaRPr lang="en-US">
              <a:solidFill>
                <a:prstClr val="black"/>
              </a:solidFill>
            </a:endParaRPr>
          </a:p>
        </p:txBody>
      </p:sp>
    </p:spTree>
    <p:extLst>
      <p:ext uri="{BB962C8B-B14F-4D97-AF65-F5344CB8AC3E}">
        <p14:creationId xmlns:p14="http://schemas.microsoft.com/office/powerpoint/2010/main" val="41582681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81A7BC-80BF-485E-8A31-03C126B9B4DD}" type="slidenum">
              <a:rPr lang="en-US" smtClean="0"/>
              <a:t>16</a:t>
            </a:fld>
            <a:endParaRPr lang="en-US" dirty="0"/>
          </a:p>
        </p:txBody>
      </p:sp>
    </p:spTree>
    <p:extLst>
      <p:ext uri="{BB962C8B-B14F-4D97-AF65-F5344CB8AC3E}">
        <p14:creationId xmlns:p14="http://schemas.microsoft.com/office/powerpoint/2010/main" val="11986832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81A7BC-80BF-485E-8A31-03C126B9B4DD}" type="slidenum">
              <a:rPr lang="en-US" smtClean="0"/>
              <a:t>17</a:t>
            </a:fld>
            <a:endParaRPr lang="en-US" dirty="0"/>
          </a:p>
        </p:txBody>
      </p:sp>
    </p:spTree>
    <p:extLst>
      <p:ext uri="{BB962C8B-B14F-4D97-AF65-F5344CB8AC3E}">
        <p14:creationId xmlns:p14="http://schemas.microsoft.com/office/powerpoint/2010/main" val="2094896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pPr>
              <a:defRPr/>
            </a:pPr>
            <a:fld id="{37EF2547-B5D8-4CE2-9238-0F78AA3EE1B0}" type="slidenum">
              <a:rPr lang="en-US" smtClean="0"/>
              <a:pPr>
                <a:defRPr/>
              </a:pPr>
              <a:t>18</a:t>
            </a:fld>
            <a:endParaRPr lang="en-US" dirty="0"/>
          </a:p>
        </p:txBody>
      </p:sp>
      <p:sp>
        <p:nvSpPr>
          <p:cNvPr id="5" name="Notes Placeholder 4"/>
          <p:cNvSpPr>
            <a:spLocks noGrp="1"/>
          </p:cNvSpPr>
          <p:nvPr>
            <p:ph type="body" sz="quarter" idx="11"/>
          </p:nvPr>
        </p:nvSpPr>
        <p:spPr/>
        <p:txBody>
          <a:bodyPr/>
          <a:lstStyle/>
          <a:p>
            <a:r>
              <a:rPr lang="en-US" b="1" dirty="0" smtClean="0"/>
              <a:t>Objectives</a:t>
            </a:r>
          </a:p>
          <a:p>
            <a:pPr marL="171450" indent="-171450">
              <a:buFont typeface="Arial" panose="020B0604020202020204" pitchFamily="34" charset="0"/>
              <a:buChar char="•"/>
            </a:pPr>
            <a:r>
              <a:rPr lang="en-US" dirty="0" smtClean="0"/>
              <a:t>The Fraud Prevention</a:t>
            </a:r>
            <a:r>
              <a:rPr lang="en-US" baseline="0" dirty="0" smtClean="0"/>
              <a:t> “Guard Your Card” Campaign is typically conducted before the fall Medicare Open Enrollment Period (Oct 15 – Dec 7) when the risk of scams to fraudulently obtain Medicare numbers increases.</a:t>
            </a:r>
          </a:p>
          <a:p>
            <a:pPr marL="171450" indent="-171450">
              <a:buFont typeface="Arial" panose="020B0604020202020204" pitchFamily="34" charset="0"/>
              <a:buChar char="•"/>
            </a:pPr>
            <a:r>
              <a:rPr lang="en-US" baseline="0" dirty="0" smtClean="0"/>
              <a:t>The campaign educates </a:t>
            </a:r>
            <a:r>
              <a:rPr lang="en-US" dirty="0" smtClean="0">
                <a:solidFill>
                  <a:sysClr val="windowText" lastClr="000000"/>
                </a:solidFill>
                <a:latin typeface="Times New Roman" panose="02020603050405020304" pitchFamily="18" charset="0"/>
                <a:cs typeface="Times New Roman" panose="02020603050405020304" pitchFamily="18" charset="0"/>
              </a:rPr>
              <a:t>people with Medicare about how to identify suspicious activities, particularly during the Open Enrollment period, and prevent fraud by protecting their Medicare number</a:t>
            </a:r>
          </a:p>
          <a:p>
            <a:pPr marL="171450" indent="-171450">
              <a:buFont typeface="Arial" panose="020B0604020202020204" pitchFamily="34" charset="0"/>
              <a:buChar char="•"/>
            </a:pPr>
            <a:r>
              <a:rPr lang="en-US" dirty="0" smtClean="0">
                <a:solidFill>
                  <a:sysClr val="windowText" lastClr="000000"/>
                </a:solidFill>
                <a:latin typeface="Times New Roman" panose="02020603050405020304" pitchFamily="18" charset="0"/>
                <a:cs typeface="Times New Roman" panose="02020603050405020304" pitchFamily="18" charset="0"/>
              </a:rPr>
              <a:t>It</a:t>
            </a:r>
            <a:r>
              <a:rPr lang="en-US" baseline="0" dirty="0" smtClean="0">
                <a:solidFill>
                  <a:sysClr val="windowText" lastClr="000000"/>
                </a:solidFill>
                <a:latin typeface="Times New Roman" panose="02020603050405020304" pitchFamily="18" charset="0"/>
                <a:cs typeface="Times New Roman" panose="02020603050405020304" pitchFamily="18" charset="0"/>
              </a:rPr>
              <a:t> also al</a:t>
            </a:r>
            <a:r>
              <a:rPr lang="en-US" dirty="0" smtClean="0">
                <a:solidFill>
                  <a:sysClr val="windowText" lastClr="000000"/>
                </a:solidFill>
                <a:latin typeface="Times New Roman" panose="02020603050405020304" pitchFamily="18" charset="0"/>
                <a:cs typeface="Times New Roman" panose="02020603050405020304" pitchFamily="18" charset="0"/>
              </a:rPr>
              <a:t>erts them</a:t>
            </a:r>
            <a:r>
              <a:rPr lang="en-US" baseline="0" dirty="0" smtClean="0">
                <a:solidFill>
                  <a:sysClr val="windowText" lastClr="000000"/>
                </a:solidFill>
                <a:latin typeface="Times New Roman" panose="02020603050405020304" pitchFamily="18" charset="0"/>
                <a:cs typeface="Times New Roman" panose="02020603050405020304" pitchFamily="18" charset="0"/>
              </a:rPr>
              <a:t> </a:t>
            </a:r>
            <a:r>
              <a:rPr lang="en-US" dirty="0" smtClean="0">
                <a:solidFill>
                  <a:sysClr val="windowText" lastClr="000000"/>
                </a:solidFill>
                <a:latin typeface="Times New Roman" panose="02020603050405020304" pitchFamily="18" charset="0"/>
                <a:cs typeface="Times New Roman" panose="02020603050405020304" pitchFamily="18" charset="0"/>
              </a:rPr>
              <a:t>that new Medicare cards are coming next year to protect their identity and prevent fraud.</a:t>
            </a:r>
          </a:p>
          <a:p>
            <a:pPr marL="171450" indent="-171450">
              <a:buFont typeface="Arial" panose="020B0604020202020204" pitchFamily="34" charset="0"/>
              <a:buChar char="•"/>
            </a:pPr>
            <a:endParaRPr lang="en-US" dirty="0" smtClean="0">
              <a:solidFill>
                <a:sysClr val="windowText" lastClr="000000"/>
              </a:solidFill>
              <a:latin typeface="Times New Roman" panose="02020603050405020304" pitchFamily="18" charset="0"/>
              <a:cs typeface="Times New Roman" panose="02020603050405020304" pitchFamily="18" charset="0"/>
            </a:endParaRPr>
          </a:p>
          <a:p>
            <a:pPr marL="0" indent="0">
              <a:buFont typeface="Arial" panose="020B0604020202020204" pitchFamily="34" charset="0"/>
              <a:buNone/>
            </a:pPr>
            <a:r>
              <a:rPr lang="en-US" b="1" dirty="0" smtClean="0">
                <a:solidFill>
                  <a:sysClr val="windowText" lastClr="000000"/>
                </a:solidFill>
                <a:latin typeface="Times New Roman" panose="02020603050405020304" pitchFamily="18" charset="0"/>
                <a:cs typeface="Times New Roman" panose="02020603050405020304" pitchFamily="18" charset="0"/>
              </a:rPr>
              <a:t>Tactics</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1200" kern="1200" dirty="0" smtClean="0">
                <a:solidFill>
                  <a:schemeClr val="tx1"/>
                </a:solidFill>
                <a:effectLst/>
                <a:latin typeface="+mn-lt"/>
                <a:ea typeface="+mn-ea"/>
                <a:cs typeface="+mn-cs"/>
              </a:rPr>
              <a:t>Campaign features paid/earned/social media, updated information channels</a:t>
            </a:r>
            <a:r>
              <a:rPr lang="en-US" sz="1200" kern="1200" baseline="0" dirty="0" smtClean="0">
                <a:solidFill>
                  <a:schemeClr val="tx1"/>
                </a:solidFill>
                <a:effectLst/>
                <a:latin typeface="+mn-lt"/>
                <a:ea typeface="+mn-ea"/>
                <a:cs typeface="+mn-cs"/>
              </a:rPr>
              <a:t> and educational resources, training for partners and other stakeholders,</a:t>
            </a:r>
            <a:r>
              <a:rPr lang="en-US" sz="1200" kern="1200" dirty="0" smtClean="0">
                <a:solidFill>
                  <a:schemeClr val="tx1"/>
                </a:solidFill>
                <a:effectLst/>
                <a:latin typeface="+mn-lt"/>
                <a:ea typeface="+mn-ea"/>
                <a:cs typeface="+mn-cs"/>
              </a:rPr>
              <a:t> and local outreach by CMS Regional Offices, Senior Medicare</a:t>
            </a:r>
            <a:r>
              <a:rPr lang="en-US" sz="1200" kern="1200" baseline="0" dirty="0" smtClean="0">
                <a:solidFill>
                  <a:schemeClr val="tx1"/>
                </a:solidFill>
                <a:effectLst/>
                <a:latin typeface="+mn-lt"/>
                <a:ea typeface="+mn-ea"/>
                <a:cs typeface="+mn-cs"/>
              </a:rPr>
              <a:t> Patrols (S</a:t>
            </a:r>
            <a:r>
              <a:rPr lang="en-US" sz="1200" kern="1200" dirty="0" smtClean="0">
                <a:solidFill>
                  <a:schemeClr val="tx1"/>
                </a:solidFill>
                <a:effectLst/>
                <a:latin typeface="+mn-lt"/>
                <a:ea typeface="+mn-ea"/>
                <a:cs typeface="+mn-cs"/>
              </a:rPr>
              <a:t>MPs), and State</a:t>
            </a:r>
            <a:r>
              <a:rPr lang="en-US" sz="1200" kern="1200" baseline="0" dirty="0" smtClean="0">
                <a:solidFill>
                  <a:schemeClr val="tx1"/>
                </a:solidFill>
                <a:effectLst/>
                <a:latin typeface="+mn-lt"/>
                <a:ea typeface="+mn-ea"/>
                <a:cs typeface="+mn-cs"/>
              </a:rPr>
              <a:t> Health Insurance and Assistance Programs (SHIPs)</a:t>
            </a:r>
            <a:r>
              <a:rPr lang="en-US" sz="1200" kern="1200" dirty="0" smtClean="0">
                <a:solidFill>
                  <a:schemeClr val="tx1"/>
                </a:solidFill>
                <a:effectLst/>
                <a:latin typeface="+mn-lt"/>
                <a:ea typeface="+mn-ea"/>
                <a:cs typeface="+mn-cs"/>
              </a:rPr>
              <a:t> </a:t>
            </a:r>
          </a:p>
          <a:p>
            <a:pPr marL="171450" indent="-171450">
              <a:buFont typeface="Arial" panose="020B0604020202020204" pitchFamily="34" charset="0"/>
              <a:buChar char="•"/>
            </a:pPr>
            <a:endParaRPr lang="en-US" dirty="0" smtClean="0"/>
          </a:p>
        </p:txBody>
      </p:sp>
    </p:spTree>
    <p:extLst>
      <p:ext uri="{BB962C8B-B14F-4D97-AF65-F5344CB8AC3E}">
        <p14:creationId xmlns:p14="http://schemas.microsoft.com/office/powerpoint/2010/main" val="31834969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are the key</a:t>
            </a:r>
            <a:r>
              <a:rPr lang="en-US" baseline="0" dirty="0" smtClean="0"/>
              <a:t> messages contained in the TV ad…. </a:t>
            </a:r>
          </a:p>
          <a:p>
            <a:endParaRPr lang="en-US" baseline="0" dirty="0" smtClean="0"/>
          </a:p>
          <a:p>
            <a:pPr marL="342900" lvl="1" indent="-342900" fontAlgn="auto">
              <a:lnSpc>
                <a:spcPct val="110000"/>
              </a:lnSpc>
              <a:spcBef>
                <a:spcPts val="0"/>
              </a:spcBef>
              <a:spcAft>
                <a:spcPts val="0"/>
              </a:spcAft>
              <a:buFont typeface="Arial" panose="020B0604020202020204" pitchFamily="34" charset="0"/>
              <a:buChar char="•"/>
              <a:defRPr/>
            </a:pPr>
            <a:r>
              <a:rPr lang="en-US" sz="1800" dirty="0" smtClean="0">
                <a:solidFill>
                  <a:sysClr val="windowText" lastClr="000000"/>
                </a:solidFill>
              </a:rPr>
              <a:t>Con artists are trying to get your Medicare number so they can steal your identity and commit Medicare fraud</a:t>
            </a:r>
          </a:p>
          <a:p>
            <a:pPr marL="342900" lvl="1" indent="-342900" fontAlgn="auto">
              <a:lnSpc>
                <a:spcPct val="110000"/>
              </a:lnSpc>
              <a:spcBef>
                <a:spcPts val="0"/>
              </a:spcBef>
              <a:spcAft>
                <a:spcPts val="0"/>
              </a:spcAft>
              <a:buFont typeface="Arial" panose="020B0604020202020204" pitchFamily="34" charset="0"/>
              <a:buChar char="•"/>
              <a:defRPr/>
            </a:pPr>
            <a:r>
              <a:rPr lang="en-US" sz="1800" dirty="0" smtClean="0">
                <a:solidFill>
                  <a:sysClr val="windowText" lastClr="000000"/>
                </a:solidFill>
              </a:rPr>
              <a:t>Guard your Medicare card like it’s a credit card</a:t>
            </a:r>
          </a:p>
          <a:p>
            <a:pPr marL="342900" lvl="1" indent="-342900" fontAlgn="auto">
              <a:lnSpc>
                <a:spcPct val="110000"/>
              </a:lnSpc>
              <a:spcBef>
                <a:spcPts val="0"/>
              </a:spcBef>
              <a:spcAft>
                <a:spcPts val="0"/>
              </a:spcAft>
              <a:buFont typeface="Arial" panose="020B0604020202020204" pitchFamily="34" charset="0"/>
              <a:buChar char="•"/>
              <a:defRPr/>
            </a:pPr>
            <a:r>
              <a:rPr lang="en-US" sz="1800" dirty="0" smtClean="0">
                <a:solidFill>
                  <a:sysClr val="windowText" lastClr="000000"/>
                </a:solidFill>
              </a:rPr>
              <a:t>Give your Medicare number only to those you know should have it</a:t>
            </a:r>
          </a:p>
          <a:p>
            <a:pPr marL="342900" lvl="1" indent="-342900" fontAlgn="auto">
              <a:lnSpc>
                <a:spcPct val="110000"/>
              </a:lnSpc>
              <a:spcBef>
                <a:spcPts val="0"/>
              </a:spcBef>
              <a:spcAft>
                <a:spcPts val="0"/>
              </a:spcAft>
              <a:buFont typeface="Arial" panose="020B0604020202020204" pitchFamily="34" charset="0"/>
              <a:buChar char="•"/>
              <a:defRPr/>
            </a:pPr>
            <a:r>
              <a:rPr lang="en-US" sz="1800" dirty="0" smtClean="0">
                <a:solidFill>
                  <a:sysClr val="windowText" lastClr="000000"/>
                </a:solidFill>
              </a:rPr>
              <a:t>To protect your identity, new Medicare cards without social security numbers will be mailed next year. </a:t>
            </a:r>
          </a:p>
          <a:p>
            <a:endParaRPr lang="en-US" dirty="0"/>
          </a:p>
        </p:txBody>
      </p:sp>
      <p:sp>
        <p:nvSpPr>
          <p:cNvPr id="4" name="Slide Number Placeholder 3"/>
          <p:cNvSpPr>
            <a:spLocks noGrp="1"/>
          </p:cNvSpPr>
          <p:nvPr>
            <p:ph type="sldNum" sz="quarter" idx="10"/>
          </p:nvPr>
        </p:nvSpPr>
        <p:spPr/>
        <p:txBody>
          <a:bodyPr/>
          <a:lstStyle/>
          <a:p>
            <a:pPr>
              <a:defRPr/>
            </a:pPr>
            <a:fld id="{37EF2547-B5D8-4CE2-9238-0F78AA3EE1B0}" type="slidenum">
              <a:rPr lang="en-US" smtClean="0"/>
              <a:pPr>
                <a:defRPr/>
              </a:pPr>
              <a:t>19</a:t>
            </a:fld>
            <a:endParaRPr lang="en-US" dirty="0"/>
          </a:p>
        </p:txBody>
      </p:sp>
    </p:spTree>
    <p:extLst>
      <p:ext uri="{BB962C8B-B14F-4D97-AF65-F5344CB8AC3E}">
        <p14:creationId xmlns:p14="http://schemas.microsoft.com/office/powerpoint/2010/main" val="22778130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581A7BC-80BF-485E-8A31-03C126B9B4DD}" type="slidenum">
              <a:rPr lang="en-US" smtClean="0"/>
              <a:t>20</a:t>
            </a:fld>
            <a:endParaRPr lang="en-US" dirty="0"/>
          </a:p>
        </p:txBody>
      </p:sp>
    </p:spTree>
    <p:extLst>
      <p:ext uri="{BB962C8B-B14F-4D97-AF65-F5344CB8AC3E}">
        <p14:creationId xmlns:p14="http://schemas.microsoft.com/office/powerpoint/2010/main" val="17148885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81A7BC-80BF-485E-8A31-03C126B9B4DD}" type="slidenum">
              <a:rPr lang="en-US" smtClean="0"/>
              <a:t>2</a:t>
            </a:fld>
            <a:endParaRPr lang="en-US" dirty="0"/>
          </a:p>
        </p:txBody>
      </p:sp>
    </p:spTree>
    <p:extLst>
      <p:ext uri="{BB962C8B-B14F-4D97-AF65-F5344CB8AC3E}">
        <p14:creationId xmlns:p14="http://schemas.microsoft.com/office/powerpoint/2010/main" val="39075123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smtClean="0">
                <a:solidFill>
                  <a:schemeClr val="tx1"/>
                </a:solidFill>
                <a:effectLst/>
                <a:latin typeface="+mn-lt"/>
                <a:ea typeface="+mn-ea"/>
                <a:cs typeface="+mn-cs"/>
              </a:rPr>
              <a:t>The card has a new look and design</a:t>
            </a:r>
            <a:endParaRPr lang="en-US" sz="1100" kern="1200" dirty="0" smtClean="0">
              <a:solidFill>
                <a:schemeClr val="tx1"/>
              </a:solidFill>
              <a:effectLst/>
              <a:latin typeface="+mn-lt"/>
              <a:ea typeface="+mn-ea"/>
              <a:cs typeface="+mn-cs"/>
            </a:endParaRPr>
          </a:p>
          <a:p>
            <a:pPr marL="628650" lvl="1" indent="-171450">
              <a:buFont typeface="Arial" panose="020B0604020202020204" pitchFamily="34" charset="0"/>
              <a:buChar char="•"/>
            </a:pPr>
            <a:r>
              <a:rPr lang="en-US" sz="1200" kern="1200" dirty="0" smtClean="0">
                <a:solidFill>
                  <a:schemeClr val="tx1"/>
                </a:solidFill>
                <a:effectLst/>
                <a:latin typeface="+mn-lt"/>
                <a:ea typeface="+mn-ea"/>
                <a:cs typeface="+mn-cs"/>
              </a:rPr>
              <a:t>We have removed both the gender field and signature line</a:t>
            </a:r>
            <a:endParaRPr lang="en-US" sz="1100" kern="1200" dirty="0" smtClean="0">
              <a:solidFill>
                <a:schemeClr val="tx1"/>
              </a:solidFill>
              <a:effectLst/>
              <a:latin typeface="+mn-lt"/>
              <a:ea typeface="+mn-ea"/>
              <a:cs typeface="+mn-cs"/>
            </a:endParaRPr>
          </a:p>
          <a:p>
            <a:pPr marL="628650" lvl="1" indent="-171450">
              <a:buFont typeface="Arial" panose="020B0604020202020204" pitchFamily="34" charset="0"/>
              <a:buChar char="•"/>
            </a:pPr>
            <a:r>
              <a:rPr lang="en-US" sz="1200" kern="1200" dirty="0" smtClean="0">
                <a:solidFill>
                  <a:schemeClr val="tx1"/>
                </a:solidFill>
                <a:effectLst/>
                <a:latin typeface="+mn-lt"/>
                <a:ea typeface="+mn-ea"/>
                <a:cs typeface="+mn-cs"/>
              </a:rPr>
              <a:t>Neither item is necessary to be included on the card to obtain Medicare services</a:t>
            </a:r>
            <a:endParaRPr lang="en-US" sz="1100" kern="1200" dirty="0" smtClean="0">
              <a:solidFill>
                <a:schemeClr val="tx1"/>
              </a:solidFill>
              <a:effectLst/>
              <a:latin typeface="+mn-lt"/>
              <a:ea typeface="+mn-ea"/>
              <a:cs typeface="+mn-cs"/>
            </a:endParaRPr>
          </a:p>
          <a:p>
            <a:pPr marL="628650" lvl="1" indent="-171450">
              <a:buFont typeface="Arial" panose="020B0604020202020204" pitchFamily="34" charset="0"/>
              <a:buChar char="•"/>
            </a:pPr>
            <a:r>
              <a:rPr lang="en-US" sz="1200" kern="1200" dirty="0" smtClean="0">
                <a:solidFill>
                  <a:schemeClr val="tx1"/>
                </a:solidFill>
                <a:effectLst/>
                <a:latin typeface="+mn-lt"/>
                <a:ea typeface="+mn-ea"/>
                <a:cs typeface="+mn-cs"/>
              </a:rPr>
              <a:t>Gender information will remain in CMS’ systems and be available to providers through the HETS</a:t>
            </a:r>
            <a:r>
              <a:rPr lang="en-US" sz="800" kern="1200" dirty="0" smtClean="0">
                <a:solidFill>
                  <a:schemeClr val="tx1"/>
                </a:solidFill>
                <a:effectLst/>
                <a:latin typeface="+mn-lt"/>
                <a:ea typeface="+mn-ea"/>
                <a:cs typeface="+mn-cs"/>
              </a:rPr>
              <a:t> </a:t>
            </a:r>
            <a:endParaRPr lang="en-US" sz="1100" kern="1200" dirty="0" smtClean="0">
              <a:solidFill>
                <a:schemeClr val="tx1"/>
              </a:solidFill>
              <a:effectLst/>
              <a:latin typeface="+mn-lt"/>
              <a:ea typeface="+mn-ea"/>
              <a:cs typeface="+mn-cs"/>
            </a:endParaRPr>
          </a:p>
          <a:p>
            <a:pPr marL="628650" lvl="1" indent="-171450">
              <a:buFont typeface="Arial" panose="020B0604020202020204" pitchFamily="34" charset="0"/>
              <a:buChar char="•"/>
            </a:pPr>
            <a:r>
              <a:rPr lang="en-US" sz="1200" kern="1200" dirty="0" smtClean="0">
                <a:solidFill>
                  <a:schemeClr val="tx1"/>
                </a:solidFill>
                <a:effectLst/>
                <a:latin typeface="+mn-lt"/>
                <a:ea typeface="+mn-ea"/>
                <a:cs typeface="+mn-cs"/>
              </a:rPr>
              <a:t>With removal of signature line, beneficiaries can laminate their card if they wish</a:t>
            </a:r>
            <a:endParaRPr lang="en-US" sz="11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The card is being reduced to match the size of a standard credit card</a:t>
            </a:r>
            <a:endParaRPr lang="en-US" sz="1100" kern="1200" dirty="0" smtClean="0">
              <a:solidFill>
                <a:schemeClr val="tx1"/>
              </a:solidFill>
              <a:effectLst/>
              <a:latin typeface="+mn-lt"/>
              <a:ea typeface="+mn-ea"/>
              <a:cs typeface="+mn-cs"/>
            </a:endParaRPr>
          </a:p>
          <a:p>
            <a:pPr marL="628650" lvl="1" indent="-171450">
              <a:buFont typeface="Arial" panose="020B0604020202020204" pitchFamily="34" charset="0"/>
              <a:buChar char="•"/>
            </a:pPr>
            <a:r>
              <a:rPr lang="en-US" sz="1200" kern="1200" dirty="0" smtClean="0">
                <a:solidFill>
                  <a:schemeClr val="tx1"/>
                </a:solidFill>
                <a:effectLst/>
                <a:latin typeface="+mn-lt"/>
                <a:ea typeface="+mn-ea"/>
                <a:cs typeface="+mn-cs"/>
              </a:rPr>
              <a:t>Its smaller size will fit more easily in a wallet</a:t>
            </a:r>
            <a:endParaRPr lang="en-US" sz="11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The cards will now be bilingual in English/Spanish </a:t>
            </a:r>
            <a:endParaRPr lang="en-US" sz="11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Cards for Puerto Rico will be printed on white paper</a:t>
            </a:r>
            <a:endParaRPr lang="en-US" sz="1100" kern="1200" dirty="0" smtClean="0">
              <a:solidFill>
                <a:schemeClr val="tx1"/>
              </a:solidFill>
              <a:effectLst/>
              <a:latin typeface="+mn-lt"/>
              <a:ea typeface="+mn-ea"/>
              <a:cs typeface="+mn-cs"/>
            </a:endParaRPr>
          </a:p>
          <a:p>
            <a:pPr marL="628650" lvl="1" indent="-171450">
              <a:buFont typeface="Arial" panose="020B0604020202020204" pitchFamily="34" charset="0"/>
              <a:buChar char="•"/>
            </a:pPr>
            <a:r>
              <a:rPr lang="en-US" sz="1200" kern="1200" dirty="0" smtClean="0">
                <a:solidFill>
                  <a:schemeClr val="tx1"/>
                </a:solidFill>
                <a:effectLst/>
                <a:latin typeface="+mn-lt"/>
                <a:ea typeface="+mn-ea"/>
                <a:cs typeface="+mn-cs"/>
              </a:rPr>
              <a:t>Through industry feedback in Puerto Rico, it was found that there was not a need for the card to be in plastic</a:t>
            </a:r>
            <a:endParaRPr lang="en-US" sz="1100" kern="1200" dirty="0" smtClean="0">
              <a:solidFill>
                <a:schemeClr val="tx1"/>
              </a:solidFill>
              <a:effectLst/>
              <a:latin typeface="+mn-lt"/>
              <a:ea typeface="+mn-ea"/>
              <a:cs typeface="+mn-cs"/>
            </a:endParaRPr>
          </a:p>
          <a:p>
            <a:pPr marL="628650" lvl="1" indent="-171450">
              <a:buFont typeface="Arial" panose="020B0604020202020204" pitchFamily="34" charset="0"/>
              <a:buChar char="•"/>
            </a:pPr>
            <a:r>
              <a:rPr lang="en-US" sz="1200" kern="1200" dirty="0" smtClean="0">
                <a:solidFill>
                  <a:schemeClr val="tx1"/>
                </a:solidFill>
                <a:effectLst/>
                <a:latin typeface="+mn-lt"/>
                <a:ea typeface="+mn-ea"/>
                <a:cs typeface="+mn-cs"/>
              </a:rPr>
              <a:t>CMS considered plastic cards, but paper was selected due to cost</a:t>
            </a:r>
            <a:endParaRPr lang="en-US" sz="1100" kern="1200" dirty="0" smtClean="0">
              <a:solidFill>
                <a:schemeClr val="tx1"/>
              </a:solidFill>
              <a:effectLst/>
              <a:latin typeface="+mn-lt"/>
              <a:ea typeface="+mn-ea"/>
              <a:cs typeface="+mn-cs"/>
            </a:endParaRPr>
          </a:p>
          <a:p>
            <a:pPr marL="628650" lvl="1" indent="-171450">
              <a:buFont typeface="Arial" panose="020B0604020202020204" pitchFamily="34" charset="0"/>
              <a:buChar char="•"/>
            </a:pPr>
            <a:r>
              <a:rPr lang="en-US" sz="1200" kern="1200" dirty="0" smtClean="0">
                <a:solidFill>
                  <a:schemeClr val="tx1"/>
                </a:solidFill>
                <a:effectLst/>
                <a:latin typeface="+mn-lt"/>
                <a:ea typeface="+mn-ea"/>
                <a:cs typeface="+mn-cs"/>
              </a:rPr>
              <a:t>Have to be good stewards of taxpayer dollars and have limited budget to produce 60 million cards and ongoing costs for new beneficiaries and existing beneficiaries who have coverage or other data changes.</a:t>
            </a:r>
            <a:endParaRPr lang="en-US" sz="11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81A7BC-80BF-485E-8A31-03C126B9B4DD}" type="slidenum">
              <a:rPr lang="en-US" smtClean="0"/>
              <a:t>4</a:t>
            </a:fld>
            <a:endParaRPr lang="en-US" dirty="0"/>
          </a:p>
        </p:txBody>
      </p:sp>
    </p:spTree>
    <p:extLst>
      <p:ext uri="{BB962C8B-B14F-4D97-AF65-F5344CB8AC3E}">
        <p14:creationId xmlns:p14="http://schemas.microsoft.com/office/powerpoint/2010/main" val="33256981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040" y="4473894"/>
            <a:ext cx="5699760" cy="4060505"/>
          </a:xfrm>
        </p:spPr>
        <p:txBody>
          <a:bodyPr/>
          <a:lstStyle/>
          <a:p>
            <a:pPr marL="171450" lvl="0" indent="-171450">
              <a:buFont typeface="Arial" panose="020B0604020202020204" pitchFamily="34" charset="0"/>
              <a:buChar char="•"/>
            </a:pPr>
            <a:r>
              <a:rPr lang="en-US" dirty="0"/>
              <a:t>Beginning April 2018, Medicare cards with Social Security Numbers will stop.</a:t>
            </a:r>
            <a:endParaRPr lang="en-US" sz="1100" dirty="0"/>
          </a:p>
          <a:p>
            <a:pPr marL="628650" lvl="1" indent="-171450">
              <a:buFont typeface="Arial" panose="020B0604020202020204" pitchFamily="34" charset="0"/>
              <a:buChar char="•"/>
            </a:pPr>
            <a:r>
              <a:rPr lang="en-US" dirty="0"/>
              <a:t>Once the art switches formally in April 2018, all cards produced will be the new card with the random number</a:t>
            </a:r>
            <a:endParaRPr lang="en-US" sz="1100" dirty="0"/>
          </a:p>
          <a:p>
            <a:pPr marL="628650" lvl="1" indent="-171450">
              <a:buFont typeface="Arial" panose="020B0604020202020204" pitchFamily="34" charset="0"/>
              <a:buChar char="•"/>
            </a:pPr>
            <a:r>
              <a:rPr lang="en-US" dirty="0"/>
              <a:t>New beneficiaries will get a card with the random number, regardless of where they live</a:t>
            </a:r>
            <a:endParaRPr lang="en-US" sz="1100" dirty="0"/>
          </a:p>
          <a:p>
            <a:pPr marL="628650" lvl="1" indent="-171450">
              <a:buFont typeface="Arial" panose="020B0604020202020204" pitchFamily="34" charset="0"/>
              <a:buChar char="•"/>
            </a:pPr>
            <a:r>
              <a:rPr lang="en-US" dirty="0"/>
              <a:t>Existing beneficiaries will get a new card over a period of approximately 12 months</a:t>
            </a:r>
            <a:endParaRPr lang="en-US" sz="1100" dirty="0"/>
          </a:p>
          <a:p>
            <a:pPr marL="171450" lvl="0" indent="-171450">
              <a:buFont typeface="Arial" panose="020B0604020202020204" pitchFamily="34" charset="0"/>
              <a:buChar char="•"/>
            </a:pPr>
            <a:r>
              <a:rPr lang="en-US" dirty="0"/>
              <a:t>Medicare cards will be mailed by the U.S. Post Office via first class mail    </a:t>
            </a:r>
            <a:endParaRPr lang="en-US" sz="1100" dirty="0"/>
          </a:p>
          <a:p>
            <a:pPr marL="171450" lvl="0" indent="-171450">
              <a:buFont typeface="Arial" panose="020B0604020202020204" pitchFamily="34" charset="0"/>
              <a:buChar char="•"/>
            </a:pPr>
            <a:r>
              <a:rPr lang="en-US" dirty="0"/>
              <a:t>The mailing will include the new Medicare card and a letter with instructions</a:t>
            </a:r>
            <a:endParaRPr lang="en-US" sz="1100" dirty="0"/>
          </a:p>
          <a:p>
            <a:pPr marL="171450" lvl="0" indent="-171450">
              <a:buFont typeface="Arial" panose="020B0604020202020204" pitchFamily="34" charset="0"/>
              <a:buChar char="•"/>
            </a:pPr>
            <a:r>
              <a:rPr lang="en-US" dirty="0"/>
              <a:t>The distribution of cards will be randomized by states to help stop fraud/bad actors</a:t>
            </a:r>
            <a:endParaRPr lang="en-US" sz="1100" dirty="0"/>
          </a:p>
          <a:p>
            <a:pPr lvl="1"/>
            <a:r>
              <a:rPr lang="en-US" dirty="0"/>
              <a:t>We will attempt to mail cards to single households at the same time (i.e., spouses get cards at same time/within short time of each other)</a:t>
            </a:r>
            <a:endParaRPr lang="en-US" sz="1100" dirty="0"/>
          </a:p>
          <a:p>
            <a:pPr marL="171450" lvl="0" indent="-171450">
              <a:buFont typeface="Arial" panose="020B0604020202020204" pitchFamily="34" charset="0"/>
              <a:buChar char="•"/>
            </a:pPr>
            <a:r>
              <a:rPr lang="en-US" dirty="0"/>
              <a:t>A beneficiary who doesn’t get their new card by April 2019, should check their address of record at the Social Security Administration to make sure their address is up to date</a:t>
            </a:r>
            <a:endParaRPr lang="en-US" sz="1100" dirty="0"/>
          </a:p>
          <a:p>
            <a:pPr marL="171450" lvl="0" indent="-171450">
              <a:buFont typeface="Arial" panose="020B0604020202020204" pitchFamily="34" charset="0"/>
              <a:buChar char="•"/>
            </a:pPr>
            <a:r>
              <a:rPr lang="en-US" dirty="0"/>
              <a:t>Beneficiaries can also obtain a benefit verification notice, which will include the new Medicare number, by visiting their MySocialSecurity.gov account.  </a:t>
            </a:r>
            <a:endParaRPr lang="en-US" sz="1100" dirty="0"/>
          </a:p>
          <a:p>
            <a:pPr marL="171450" lvl="0" indent="-171450">
              <a:buFont typeface="Arial" panose="020B0604020202020204" pitchFamily="34" charset="0"/>
              <a:buChar char="•"/>
            </a:pPr>
            <a:r>
              <a:rPr lang="en-US" dirty="0"/>
              <a:t>Either the SSN-based or the new random number-based cards can be used through December 2019</a:t>
            </a:r>
            <a:endParaRPr lang="en-US" sz="1100" dirty="0"/>
          </a:p>
          <a:p>
            <a:pPr marL="628650" lvl="1" indent="-171450">
              <a:buFont typeface="Arial" panose="020B0604020202020204" pitchFamily="34" charset="0"/>
              <a:buChar char="•"/>
            </a:pPr>
            <a:r>
              <a:rPr lang="en-US" dirty="0"/>
              <a:t>Beneficiaries can use either number to get services in Original Medicare or to enroll in a Medicare health or drug plan</a:t>
            </a:r>
            <a:r>
              <a:rPr lang="en-US" sz="800" dirty="0"/>
              <a:t> </a:t>
            </a:r>
            <a:endParaRPr lang="en-US" sz="1100" dirty="0"/>
          </a:p>
          <a:p>
            <a:pPr marL="171450" lvl="0" indent="-171450">
              <a:buFont typeface="Arial" panose="020B0604020202020204" pitchFamily="34" charset="0"/>
              <a:buChar char="•"/>
            </a:pPr>
            <a:r>
              <a:rPr lang="en-US" dirty="0"/>
              <a:t>Beginning January 1, 2020 only the new card will be usable</a:t>
            </a:r>
            <a:endParaRPr lang="en-US" sz="1100" dirty="0"/>
          </a:p>
          <a:p>
            <a:r>
              <a:rPr lang="en-US" sz="1050" dirty="0"/>
              <a:t> </a:t>
            </a:r>
            <a:endParaRPr lang="en-US" dirty="0"/>
          </a:p>
          <a:p>
            <a:endParaRPr lang="en-US" dirty="0"/>
          </a:p>
        </p:txBody>
      </p:sp>
      <p:sp>
        <p:nvSpPr>
          <p:cNvPr id="4" name="Slide Number Placeholder 3"/>
          <p:cNvSpPr>
            <a:spLocks noGrp="1"/>
          </p:cNvSpPr>
          <p:nvPr>
            <p:ph type="sldNum" sz="quarter" idx="10"/>
          </p:nvPr>
        </p:nvSpPr>
        <p:spPr/>
        <p:txBody>
          <a:bodyPr/>
          <a:lstStyle/>
          <a:p>
            <a:fld id="{F581A7BC-80BF-485E-8A31-03C126B9B4DD}" type="slidenum">
              <a:rPr lang="en-US" smtClean="0"/>
              <a:t>5</a:t>
            </a:fld>
            <a:endParaRPr lang="en-US" dirty="0"/>
          </a:p>
        </p:txBody>
      </p:sp>
    </p:spTree>
    <p:extLst>
      <p:ext uri="{BB962C8B-B14F-4D97-AF65-F5344CB8AC3E}">
        <p14:creationId xmlns:p14="http://schemas.microsoft.com/office/powerpoint/2010/main" val="8138040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Under this scenario, Mrs. Jones will receive a Medicare card with the Health Insurance Claim Number (HICN).  Mrs. Jones will receive her new random Medicare number in May 2018. The new Medicare cards will be mailed beginning in April 2018. Beneficiaries who receive a Medicare card prior to April 2018 will receive a Medicare card with the Health Insurance Claim number (HICN) and get their new card at the same time as other existing beneficiaries, based on where they reside. </a:t>
            </a:r>
          </a:p>
          <a:p>
            <a:endParaRPr lang="en-US" dirty="0"/>
          </a:p>
        </p:txBody>
      </p:sp>
      <p:sp>
        <p:nvSpPr>
          <p:cNvPr id="4" name="Slide Number Placeholder 3"/>
          <p:cNvSpPr>
            <a:spLocks noGrp="1"/>
          </p:cNvSpPr>
          <p:nvPr>
            <p:ph type="sldNum" sz="quarter" idx="10"/>
          </p:nvPr>
        </p:nvSpPr>
        <p:spPr/>
        <p:txBody>
          <a:bodyPr/>
          <a:lstStyle/>
          <a:p>
            <a:fld id="{F581A7BC-80BF-485E-8A31-03C126B9B4DD}" type="slidenum">
              <a:rPr lang="en-US" smtClean="0"/>
              <a:t>6</a:t>
            </a:fld>
            <a:endParaRPr lang="en-US" dirty="0"/>
          </a:p>
        </p:txBody>
      </p:sp>
    </p:spTree>
    <p:extLst>
      <p:ext uri="{BB962C8B-B14F-4D97-AF65-F5344CB8AC3E}">
        <p14:creationId xmlns:p14="http://schemas.microsoft.com/office/powerpoint/2010/main" val="27697788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Under this scenario, the Medicare card produced for Mr. Smith occurs in April 2018 when the new Medicare cards are being printed and mailed</a:t>
            </a:r>
            <a:r>
              <a:rPr lang="en-US" sz="1200" kern="1200" baseline="0" dirty="0" smtClean="0">
                <a:solidFill>
                  <a:schemeClr val="tx1"/>
                </a:solidFill>
                <a:effectLst/>
                <a:latin typeface="+mn-lt"/>
                <a:ea typeface="+mn-ea"/>
                <a:cs typeface="+mn-cs"/>
              </a:rPr>
              <a:t> be</a:t>
            </a:r>
            <a:r>
              <a:rPr lang="en-US" sz="1200" kern="1200" dirty="0" smtClean="0">
                <a:solidFill>
                  <a:schemeClr val="tx1"/>
                </a:solidFill>
                <a:effectLst/>
                <a:latin typeface="+mn-lt"/>
                <a:ea typeface="+mn-ea"/>
                <a:cs typeface="+mn-cs"/>
              </a:rPr>
              <a:t>cause Mr. Smith received his IEP prior to the date that the new Medicare Cards were scheduled to mail in his state. Mr. Smith won’t receive another (duplicate) new Medicare card in August 2018 when cards are mailed in his state.  </a:t>
            </a:r>
          </a:p>
          <a:p>
            <a:endParaRPr lang="en-US" dirty="0"/>
          </a:p>
        </p:txBody>
      </p:sp>
      <p:sp>
        <p:nvSpPr>
          <p:cNvPr id="4" name="Slide Number Placeholder 3"/>
          <p:cNvSpPr>
            <a:spLocks noGrp="1"/>
          </p:cNvSpPr>
          <p:nvPr>
            <p:ph type="sldNum" sz="quarter" idx="10"/>
          </p:nvPr>
        </p:nvSpPr>
        <p:spPr/>
        <p:txBody>
          <a:bodyPr/>
          <a:lstStyle/>
          <a:p>
            <a:fld id="{F581A7BC-80BF-485E-8A31-03C126B9B4DD}" type="slidenum">
              <a:rPr lang="en-US" smtClean="0"/>
              <a:t>7</a:t>
            </a:fld>
            <a:endParaRPr lang="en-US" dirty="0"/>
          </a:p>
        </p:txBody>
      </p:sp>
    </p:spTree>
    <p:extLst>
      <p:ext uri="{BB962C8B-B14F-4D97-AF65-F5344CB8AC3E}">
        <p14:creationId xmlns:p14="http://schemas.microsoft.com/office/powerpoint/2010/main" val="37986497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Any new enrollment or change in enrollment that occurs prior to the formal art change will get the current card with the SSN-based number.  Any enrollment change that occurs after the formal art change will get the new card with the random number.  This includes new enrollments, adding or dropping Part B or premium Part A, name changes, and entitlement date changes.</a:t>
            </a:r>
          </a:p>
          <a:p>
            <a:endParaRPr lang="en-US" dirty="0"/>
          </a:p>
        </p:txBody>
      </p:sp>
      <p:sp>
        <p:nvSpPr>
          <p:cNvPr id="4" name="Slide Number Placeholder 3"/>
          <p:cNvSpPr>
            <a:spLocks noGrp="1"/>
          </p:cNvSpPr>
          <p:nvPr>
            <p:ph type="sldNum" sz="quarter" idx="10"/>
          </p:nvPr>
        </p:nvSpPr>
        <p:spPr/>
        <p:txBody>
          <a:bodyPr/>
          <a:lstStyle/>
          <a:p>
            <a:fld id="{F581A7BC-80BF-485E-8A31-03C126B9B4DD}" type="slidenum">
              <a:rPr lang="en-US" smtClean="0"/>
              <a:t>8</a:t>
            </a:fld>
            <a:endParaRPr lang="en-US" dirty="0"/>
          </a:p>
        </p:txBody>
      </p:sp>
    </p:spTree>
    <p:extLst>
      <p:ext uri="{BB962C8B-B14F-4D97-AF65-F5344CB8AC3E}">
        <p14:creationId xmlns:p14="http://schemas.microsoft.com/office/powerpoint/2010/main" val="3312241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Beneficiaries should make sure their address is correct in Social Security’s files</a:t>
            </a:r>
            <a:endParaRPr lang="en-US" sz="1100" kern="1200" dirty="0" smtClean="0">
              <a:solidFill>
                <a:schemeClr val="tx1"/>
              </a:solidFill>
              <a:effectLst/>
              <a:latin typeface="+mn-lt"/>
              <a:ea typeface="+mn-ea"/>
              <a:cs typeface="+mn-cs"/>
            </a:endParaRPr>
          </a:p>
          <a:p>
            <a:pPr marL="628650" lvl="1" indent="-171450">
              <a:buFont typeface="Arial" panose="020B0604020202020204" pitchFamily="34" charset="0"/>
              <a:buChar char="•"/>
            </a:pPr>
            <a:r>
              <a:rPr lang="en-US" sz="1200" kern="1200" dirty="0" smtClean="0">
                <a:solidFill>
                  <a:schemeClr val="tx1"/>
                </a:solidFill>
                <a:effectLst/>
                <a:latin typeface="+mn-lt"/>
                <a:ea typeface="+mn-ea"/>
                <a:cs typeface="+mn-cs"/>
              </a:rPr>
              <a:t>CMS mails cards based on the address of record at SSA</a:t>
            </a:r>
            <a:endParaRPr lang="en-US" sz="1100" kern="1200" dirty="0" smtClean="0">
              <a:solidFill>
                <a:schemeClr val="tx1"/>
              </a:solidFill>
              <a:effectLst/>
              <a:latin typeface="+mn-lt"/>
              <a:ea typeface="+mn-ea"/>
              <a:cs typeface="+mn-cs"/>
            </a:endParaRPr>
          </a:p>
          <a:p>
            <a:pPr marL="628650" lvl="1" indent="-171450">
              <a:buFont typeface="Arial" panose="020B0604020202020204" pitchFamily="34" charset="0"/>
              <a:buChar char="•"/>
            </a:pPr>
            <a:r>
              <a:rPr lang="en-US" sz="1200" kern="1200" dirty="0" smtClean="0">
                <a:solidFill>
                  <a:schemeClr val="tx1"/>
                </a:solidFill>
                <a:effectLst/>
                <a:latin typeface="+mn-lt"/>
                <a:ea typeface="+mn-ea"/>
                <a:cs typeface="+mn-cs"/>
              </a:rPr>
              <a:t>Can check address and make updates to it via MySocialSecurity.gov – this is the fastest way to check and make changes</a:t>
            </a:r>
            <a:endParaRPr lang="en-US" sz="1100" kern="1200" dirty="0" smtClean="0">
              <a:solidFill>
                <a:schemeClr val="tx1"/>
              </a:solidFill>
              <a:effectLst/>
              <a:latin typeface="+mn-lt"/>
              <a:ea typeface="+mn-ea"/>
              <a:cs typeface="+mn-cs"/>
            </a:endParaRPr>
          </a:p>
          <a:p>
            <a:pPr marL="628650" lvl="1" indent="-171450">
              <a:buFont typeface="Arial" panose="020B0604020202020204" pitchFamily="34" charset="0"/>
              <a:buChar char="•"/>
            </a:pPr>
            <a:r>
              <a:rPr lang="en-US" sz="1200" kern="1200" dirty="0" smtClean="0">
                <a:solidFill>
                  <a:schemeClr val="tx1"/>
                </a:solidFill>
                <a:effectLst/>
                <a:latin typeface="+mn-lt"/>
                <a:ea typeface="+mn-ea"/>
                <a:cs typeface="+mn-cs"/>
              </a:rPr>
              <a:t>Can call SSA’s toll-free helpline or visit a local office.</a:t>
            </a:r>
            <a:endParaRPr lang="en-US" sz="11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Beneficiaries who lose their card (or their card gets destroyed – torn, worn out) will continue to be able to get a replacement (duplicate) cards by visiting Medicare.gov, calling 1-800 Medicare, visiting MySocialSecurity.gov or calling SSA’s toll-free helpline.</a:t>
            </a:r>
            <a:r>
              <a:rPr lang="en-US" sz="800" kern="1200" dirty="0" smtClean="0">
                <a:solidFill>
                  <a:schemeClr val="tx1"/>
                </a:solidFill>
                <a:effectLst/>
                <a:latin typeface="+mn-lt"/>
                <a:ea typeface="+mn-ea"/>
                <a:cs typeface="+mn-cs"/>
              </a:rPr>
              <a:t> </a:t>
            </a:r>
            <a:endParaRPr lang="en-US" sz="1100" kern="1200" dirty="0" smtClean="0">
              <a:solidFill>
                <a:schemeClr val="tx1"/>
              </a:solidFill>
              <a:effectLst/>
              <a:latin typeface="+mn-lt"/>
              <a:ea typeface="+mn-ea"/>
              <a:cs typeface="+mn-cs"/>
            </a:endParaRPr>
          </a:p>
          <a:p>
            <a:pPr marL="171450" indent="-171450">
              <a:buFont typeface="Arial" panose="020B0604020202020204" pitchFamily="34" charset="0"/>
              <a:buChar char="•"/>
            </a:pPr>
            <a:r>
              <a:rPr lang="en-US" dirty="0">
                <a:cs typeface="Times New Roman"/>
              </a:rPr>
              <a:t>Once their card is mailed, someone with Medicare can also access their new Medicare Number on a Medicare Summary Notice or through MyMedicare.gov</a:t>
            </a:r>
            <a:r>
              <a:rPr lang="en-US" spc="5" dirty="0">
                <a:cs typeface="Times New Roman"/>
              </a:rPr>
              <a:t> </a:t>
            </a:r>
            <a:endParaRPr lang="en-US" sz="1200" kern="1200" dirty="0" smtClean="0">
              <a:solidFill>
                <a:schemeClr val="tx1"/>
              </a:solidFill>
              <a:effectLst/>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Don’t encourage beneficiaries to request replacement cards to get the new Medicare card quickly</a:t>
            </a:r>
            <a:endParaRPr lang="en-US" sz="1100" kern="1200" dirty="0" smtClean="0">
              <a:solidFill>
                <a:schemeClr val="tx1"/>
              </a:solidFill>
              <a:effectLst/>
              <a:latin typeface="+mn-lt"/>
              <a:ea typeface="+mn-ea"/>
              <a:cs typeface="+mn-cs"/>
            </a:endParaRPr>
          </a:p>
          <a:p>
            <a:pPr marL="628650" lvl="1" indent="-171450">
              <a:buFont typeface="Arial" panose="020B0604020202020204" pitchFamily="34" charset="0"/>
              <a:buChar char="•"/>
            </a:pPr>
            <a:r>
              <a:rPr lang="en-US" sz="1200" kern="1200" dirty="0" smtClean="0">
                <a:solidFill>
                  <a:schemeClr val="tx1"/>
                </a:solidFill>
                <a:effectLst/>
                <a:latin typeface="+mn-lt"/>
                <a:ea typeface="+mn-ea"/>
                <a:cs typeface="+mn-cs"/>
              </a:rPr>
              <a:t>We will be producing large volumes of cards as quickly as possible</a:t>
            </a:r>
            <a:endParaRPr lang="en-US" sz="1100" kern="1200" dirty="0" smtClean="0">
              <a:solidFill>
                <a:schemeClr val="tx1"/>
              </a:solidFill>
              <a:effectLst/>
              <a:latin typeface="+mn-lt"/>
              <a:ea typeface="+mn-ea"/>
              <a:cs typeface="+mn-cs"/>
            </a:endParaRPr>
          </a:p>
          <a:p>
            <a:pPr marL="628650" lvl="1" indent="-171450">
              <a:buFont typeface="Arial" panose="020B0604020202020204" pitchFamily="34" charset="0"/>
              <a:buChar char="•"/>
            </a:pPr>
            <a:r>
              <a:rPr lang="en-US" sz="1200" kern="1200" dirty="0" smtClean="0">
                <a:solidFill>
                  <a:schemeClr val="tx1"/>
                </a:solidFill>
                <a:effectLst/>
                <a:latin typeface="+mn-lt"/>
                <a:ea typeface="+mn-ea"/>
                <a:cs typeface="+mn-cs"/>
              </a:rPr>
              <a:t>Surges in replacement card requests will not be able to delivered</a:t>
            </a:r>
            <a:endParaRPr lang="en-US" sz="1100" kern="1200" dirty="0" smtClean="0">
              <a:solidFill>
                <a:schemeClr val="tx1"/>
              </a:solidFill>
              <a:effectLst/>
              <a:latin typeface="+mn-lt"/>
              <a:ea typeface="+mn-ea"/>
              <a:cs typeface="+mn-cs"/>
            </a:endParaRPr>
          </a:p>
          <a:p>
            <a:pPr marL="628650" lvl="1" indent="-171450">
              <a:buFont typeface="Arial" panose="020B0604020202020204" pitchFamily="34" charset="0"/>
              <a:buChar char="•"/>
            </a:pPr>
            <a:r>
              <a:rPr lang="en-US" sz="1200" kern="1200" dirty="0" smtClean="0">
                <a:solidFill>
                  <a:schemeClr val="tx1"/>
                </a:solidFill>
                <a:effectLst/>
                <a:latin typeface="+mn-lt"/>
                <a:ea typeface="+mn-ea"/>
                <a:cs typeface="+mn-cs"/>
              </a:rPr>
              <a:t>The current card is usable until January 2020</a:t>
            </a:r>
            <a:endParaRPr lang="en-US" sz="11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Beneficiaries who believe their new, random Medicare number has been compromised (e.g., stolen, victim of identity theft, Medicare fraud) will be able to get a new MBI number by contacting 1-800-Medicare</a:t>
            </a:r>
            <a:endParaRPr lang="en-US" sz="1100" kern="1200" dirty="0" smtClean="0">
              <a:solidFill>
                <a:schemeClr val="tx1"/>
              </a:solidFill>
              <a:effectLst/>
              <a:latin typeface="+mn-lt"/>
              <a:ea typeface="+mn-ea"/>
              <a:cs typeface="+mn-cs"/>
            </a:endParaRPr>
          </a:p>
          <a:p>
            <a:pPr marL="628650" lvl="1" indent="-171450">
              <a:buFont typeface="Arial" panose="020B0604020202020204" pitchFamily="34" charset="0"/>
              <a:buChar char="•"/>
            </a:pPr>
            <a:r>
              <a:rPr lang="en-US" sz="1200" kern="1200" dirty="0" smtClean="0">
                <a:solidFill>
                  <a:schemeClr val="tx1"/>
                </a:solidFill>
                <a:effectLst/>
                <a:latin typeface="+mn-lt"/>
                <a:ea typeface="+mn-ea"/>
                <a:cs typeface="+mn-cs"/>
              </a:rPr>
              <a:t>All Medicare numbers are random and no requests for specific number can be granted</a:t>
            </a:r>
            <a:endParaRPr lang="en-US" sz="1100" kern="1200" dirty="0" smtClean="0">
              <a:solidFill>
                <a:schemeClr val="tx1"/>
              </a:solidFill>
              <a:effectLst/>
              <a:latin typeface="+mn-lt"/>
              <a:ea typeface="+mn-ea"/>
              <a:cs typeface="+mn-cs"/>
            </a:endParaRPr>
          </a:p>
          <a:p>
            <a:endParaRPr lang="en-US" dirty="0" smtClean="0">
              <a:latin typeface="Times New Roman"/>
              <a:cs typeface="Times New Roman"/>
            </a:endParaRPr>
          </a:p>
          <a:p>
            <a:endParaRPr lang="en-US" dirty="0"/>
          </a:p>
        </p:txBody>
      </p:sp>
      <p:sp>
        <p:nvSpPr>
          <p:cNvPr id="4" name="Slide Number Placeholder 3"/>
          <p:cNvSpPr>
            <a:spLocks noGrp="1"/>
          </p:cNvSpPr>
          <p:nvPr>
            <p:ph type="sldNum" sz="quarter" idx="10"/>
          </p:nvPr>
        </p:nvSpPr>
        <p:spPr/>
        <p:txBody>
          <a:bodyPr/>
          <a:lstStyle/>
          <a:p>
            <a:fld id="{F581A7BC-80BF-485E-8A31-03C126B9B4DD}" type="slidenum">
              <a:rPr lang="en-US" smtClean="0"/>
              <a:t>9</a:t>
            </a:fld>
            <a:endParaRPr lang="en-US" dirty="0"/>
          </a:p>
        </p:txBody>
      </p:sp>
    </p:spTree>
    <p:extLst>
      <p:ext uri="{BB962C8B-B14F-4D97-AF65-F5344CB8AC3E}">
        <p14:creationId xmlns:p14="http://schemas.microsoft.com/office/powerpoint/2010/main" val="39062922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smtClean="0"/>
              <a:t>National survey conducted by telephone and online from July 19, 2017 thru August 6, 2017 with a total of 1,029 current Medicare beneficiaries</a:t>
            </a:r>
          </a:p>
          <a:p>
            <a:pPr lvl="0"/>
            <a:r>
              <a:rPr lang="en-US" dirty="0" smtClean="0"/>
              <a:t>Purpose: examine awareness and expectations about the new Medicare card project</a:t>
            </a:r>
          </a:p>
          <a:p>
            <a:pPr lvl="0"/>
            <a:r>
              <a:rPr lang="en-US" dirty="0" smtClean="0"/>
              <a:t>Additional survey waves will be fielded following key communication activities</a:t>
            </a:r>
          </a:p>
          <a:p>
            <a:endParaRPr lang="en-US" dirty="0"/>
          </a:p>
        </p:txBody>
      </p:sp>
      <p:sp>
        <p:nvSpPr>
          <p:cNvPr id="4" name="Slide Number Placeholder 3"/>
          <p:cNvSpPr>
            <a:spLocks noGrp="1"/>
          </p:cNvSpPr>
          <p:nvPr>
            <p:ph type="sldNum" sz="quarter" idx="10"/>
          </p:nvPr>
        </p:nvSpPr>
        <p:spPr/>
        <p:txBody>
          <a:bodyPr/>
          <a:lstStyle/>
          <a:p>
            <a:fld id="{F581A7BC-80BF-485E-8A31-03C126B9B4DD}" type="slidenum">
              <a:rPr lang="en-US" smtClean="0"/>
              <a:t>10</a:t>
            </a:fld>
            <a:endParaRPr lang="en-US" dirty="0"/>
          </a:p>
        </p:txBody>
      </p:sp>
    </p:spTree>
    <p:extLst>
      <p:ext uri="{BB962C8B-B14F-4D97-AF65-F5344CB8AC3E}">
        <p14:creationId xmlns:p14="http://schemas.microsoft.com/office/powerpoint/2010/main" val="37813700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2125980"/>
            <a:ext cx="7772400" cy="1440180"/>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1600" y="3840480"/>
            <a:ext cx="6400800"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endParaRPr lang="en-US" dirty="0"/>
          </a:p>
        </p:txBody>
      </p:sp>
      <p:sp>
        <p:nvSpPr>
          <p:cNvPr id="6" name="Slide Number Placeholder 2"/>
          <p:cNvSpPr>
            <a:spLocks noGrp="1"/>
          </p:cNvSpPr>
          <p:nvPr>
            <p:ph type="sldNum" sz="quarter" idx="10"/>
          </p:nvPr>
        </p:nvSpPr>
        <p:spPr>
          <a:xfrm>
            <a:off x="7010400" y="6496049"/>
            <a:ext cx="2133600" cy="365125"/>
          </a:xfrm>
          <a:prstGeom prst="rect">
            <a:avLst/>
          </a:prstGeom>
        </p:spPr>
        <p:txBody>
          <a:bodyPr vert="horz" lIns="91440" tIns="45720" rIns="91440" bIns="45720" rtlCol="0" anchor="ctr"/>
          <a:lstStyle>
            <a:lvl1pPr algn="r">
              <a:defRPr lang="en-US" sz="1200" smtClean="0">
                <a:solidFill>
                  <a:schemeClr val="tx1">
                    <a:tint val="75000"/>
                  </a:schemeClr>
                </a:solidFill>
                <a:latin typeface="+mj-lt"/>
              </a:defRPr>
            </a:lvl1pPr>
          </a:lstStyle>
          <a:p>
            <a:pPr fontAlgn="auto">
              <a:spcBef>
                <a:spcPts val="0"/>
              </a:spcBef>
              <a:spcAft>
                <a:spcPts val="0"/>
              </a:spcAft>
            </a:pPr>
            <a:fld id="{7022FF3C-310F-4809-A5BE-BC5BA8AA108D}" type="slidenum">
              <a:rPr>
                <a:solidFill>
                  <a:prstClr val="black">
                    <a:tint val="75000"/>
                  </a:prstClr>
                </a:solidFill>
              </a:rPr>
              <a:pPr fontAlgn="auto">
                <a:spcBef>
                  <a:spcPts val="0"/>
                </a:spcBef>
                <a:spcAft>
                  <a:spcPts val="0"/>
                </a:spcAft>
              </a:pPr>
              <a:t>‹#›</a:t>
            </a:fld>
            <a:endParaRPr dirty="0">
              <a:solidFill>
                <a:prstClr val="black">
                  <a:tint val="75000"/>
                </a:prstClr>
              </a:solidFill>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9765E48-1B53-497D-9DC7-C2863C52EBE3}" type="datetimeFigureOut">
              <a:rPr lang="en-US" smtClean="0"/>
              <a:t>09/20/2017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D388BE-9C2E-43C0-B6C6-92C3C02DA057}" type="slidenum">
              <a:rPr lang="en-US" smtClean="0"/>
              <a:t>‹#›</a:t>
            </a:fld>
            <a:endParaRPr lang="en-US"/>
          </a:p>
        </p:txBody>
      </p:sp>
    </p:spTree>
    <p:extLst>
      <p:ext uri="{BB962C8B-B14F-4D97-AF65-F5344CB8AC3E}">
        <p14:creationId xmlns:p14="http://schemas.microsoft.com/office/powerpoint/2010/main" val="9216840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825625"/>
            <a:ext cx="386715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825625"/>
            <a:ext cx="386715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9765E48-1B53-497D-9DC7-C2863C52EBE3}" type="datetimeFigureOut">
              <a:rPr lang="en-US" smtClean="0"/>
              <a:t>09/20/2017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D388BE-9C2E-43C0-B6C6-92C3C02DA057}" type="slidenum">
              <a:rPr lang="en-US" smtClean="0"/>
              <a:t>‹#›</a:t>
            </a:fld>
            <a:endParaRPr lang="en-US"/>
          </a:p>
        </p:txBody>
      </p:sp>
    </p:spTree>
    <p:extLst>
      <p:ext uri="{BB962C8B-B14F-4D97-AF65-F5344CB8AC3E}">
        <p14:creationId xmlns:p14="http://schemas.microsoft.com/office/powerpoint/2010/main" val="18044199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9765E48-1B53-497D-9DC7-C2863C52EBE3}" type="datetimeFigureOut">
              <a:rPr lang="en-US" smtClean="0"/>
              <a:t>09/20/2017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DD388BE-9C2E-43C0-B6C6-92C3C02DA057}" type="slidenum">
              <a:rPr lang="en-US" smtClean="0"/>
              <a:t>‹#›</a:t>
            </a:fld>
            <a:endParaRPr lang="en-US"/>
          </a:p>
        </p:txBody>
      </p:sp>
    </p:spTree>
    <p:extLst>
      <p:ext uri="{BB962C8B-B14F-4D97-AF65-F5344CB8AC3E}">
        <p14:creationId xmlns:p14="http://schemas.microsoft.com/office/powerpoint/2010/main" val="391086778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9765E48-1B53-497D-9DC7-C2863C52EBE3}" type="datetimeFigureOut">
              <a:rPr lang="en-US" smtClean="0"/>
              <a:t>09/20/2017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DD388BE-9C2E-43C0-B6C6-92C3C02DA057}" type="slidenum">
              <a:rPr lang="en-US" smtClean="0"/>
              <a:t>‹#›</a:t>
            </a:fld>
            <a:endParaRPr lang="en-US"/>
          </a:p>
        </p:txBody>
      </p:sp>
    </p:spTree>
    <p:extLst>
      <p:ext uri="{BB962C8B-B14F-4D97-AF65-F5344CB8AC3E}">
        <p14:creationId xmlns:p14="http://schemas.microsoft.com/office/powerpoint/2010/main" val="12570595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9765E48-1B53-497D-9DC7-C2863C52EBE3}" type="datetimeFigureOut">
              <a:rPr lang="en-US" smtClean="0"/>
              <a:t>09/20/2017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DD388BE-9C2E-43C0-B6C6-92C3C02DA057}" type="slidenum">
              <a:rPr lang="en-US" smtClean="0"/>
              <a:t>‹#›</a:t>
            </a:fld>
            <a:endParaRPr lang="en-US"/>
          </a:p>
        </p:txBody>
      </p:sp>
    </p:spTree>
    <p:extLst>
      <p:ext uri="{BB962C8B-B14F-4D97-AF65-F5344CB8AC3E}">
        <p14:creationId xmlns:p14="http://schemas.microsoft.com/office/powerpoint/2010/main" val="335213556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9765E48-1B53-497D-9DC7-C2863C52EBE3}" type="datetimeFigureOut">
              <a:rPr lang="en-US" smtClean="0"/>
              <a:t>09/20/2017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D388BE-9C2E-43C0-B6C6-92C3C02DA057}" type="slidenum">
              <a:rPr lang="en-US" smtClean="0"/>
              <a:t>‹#›</a:t>
            </a:fld>
            <a:endParaRPr lang="en-US"/>
          </a:p>
        </p:txBody>
      </p:sp>
    </p:spTree>
    <p:extLst>
      <p:ext uri="{BB962C8B-B14F-4D97-AF65-F5344CB8AC3E}">
        <p14:creationId xmlns:p14="http://schemas.microsoft.com/office/powerpoint/2010/main" val="3406678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9765E48-1B53-497D-9DC7-C2863C52EBE3}" type="datetimeFigureOut">
              <a:rPr lang="en-US" smtClean="0"/>
              <a:t>09/20/2017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D388BE-9C2E-43C0-B6C6-92C3C02DA057}" type="slidenum">
              <a:rPr lang="en-US" smtClean="0"/>
              <a:t>‹#›</a:t>
            </a:fld>
            <a:endParaRPr lang="en-US"/>
          </a:p>
        </p:txBody>
      </p:sp>
    </p:spTree>
    <p:extLst>
      <p:ext uri="{BB962C8B-B14F-4D97-AF65-F5344CB8AC3E}">
        <p14:creationId xmlns:p14="http://schemas.microsoft.com/office/powerpoint/2010/main" val="34125578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9765E48-1B53-497D-9DC7-C2863C52EBE3}" type="datetimeFigureOut">
              <a:rPr lang="en-US" smtClean="0"/>
              <a:t>09/20/2017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D388BE-9C2E-43C0-B6C6-92C3C02DA057}" type="slidenum">
              <a:rPr lang="en-US" smtClean="0"/>
              <a:t>‹#›</a:t>
            </a:fld>
            <a:endParaRPr lang="en-US"/>
          </a:p>
        </p:txBody>
      </p:sp>
    </p:spTree>
    <p:extLst>
      <p:ext uri="{BB962C8B-B14F-4D97-AF65-F5344CB8AC3E}">
        <p14:creationId xmlns:p14="http://schemas.microsoft.com/office/powerpoint/2010/main" val="195784595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365125"/>
            <a:ext cx="57626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9765E48-1B53-497D-9DC7-C2863C52EBE3}" type="datetimeFigureOut">
              <a:rPr lang="en-US" smtClean="0"/>
              <a:t>09/20/2017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D388BE-9C2E-43C0-B6C6-92C3C02DA057}" type="slidenum">
              <a:rPr lang="en-US" smtClean="0"/>
              <a:t>‹#›</a:t>
            </a:fld>
            <a:endParaRPr lang="en-US"/>
          </a:p>
        </p:txBody>
      </p:sp>
    </p:spTree>
    <p:extLst>
      <p:ext uri="{BB962C8B-B14F-4D97-AF65-F5344CB8AC3E}">
        <p14:creationId xmlns:p14="http://schemas.microsoft.com/office/powerpoint/2010/main" val="372325189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4567238" y="3886200"/>
            <a:ext cx="3890962" cy="1752600"/>
          </a:xfrm>
        </p:spPr>
        <p:txBody>
          <a:bodyPr/>
          <a:lstStyle>
            <a:lvl1pPr marL="0" indent="0" algn="ctr">
              <a:buNone/>
              <a:defRPr lang="en-US" sz="2400" b="1" i="0" kern="1200" dirty="0">
                <a:solidFill>
                  <a:srgbClr val="1F497D"/>
                </a:solidFill>
                <a:latin typeface="Times New Roman" panose="02020603050405020304" pitchFamily="18" charset="0"/>
                <a:ea typeface="MS PGothic" pitchFamily="34" charset="-128"/>
                <a:cs typeface="Times New Roman" panose="02020603050405020304" pitchFamily="18"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marL="0" lvl="0" indent="0" algn="ctr" defTabSz="457200" rtl="0" eaLnBrk="0" fontAlgn="base" hangingPunct="0">
              <a:spcBef>
                <a:spcPts val="0"/>
              </a:spcBef>
              <a:spcAft>
                <a:spcPct val="0"/>
              </a:spcAft>
              <a:buNone/>
            </a:pPr>
            <a:r>
              <a:rPr lang="en-US" dirty="0"/>
              <a:t>Click to edit Master subtitle style</a:t>
            </a:r>
          </a:p>
          <a:p>
            <a:pPr marL="0" lvl="0" indent="0" algn="ctr" defTabSz="457200" rtl="0" eaLnBrk="0" fontAlgn="base" hangingPunct="0">
              <a:spcBef>
                <a:spcPts val="0"/>
              </a:spcBef>
              <a:spcAft>
                <a:spcPct val="0"/>
              </a:spcAft>
              <a:buNone/>
            </a:pPr>
            <a:r>
              <a:rPr lang="en-US" dirty="0"/>
              <a:t>and date</a:t>
            </a:r>
          </a:p>
        </p:txBody>
      </p:sp>
      <p:sp>
        <p:nvSpPr>
          <p:cNvPr id="7" name="Title 7"/>
          <p:cNvSpPr txBox="1">
            <a:spLocks/>
          </p:cNvSpPr>
          <p:nvPr userDrawn="1"/>
        </p:nvSpPr>
        <p:spPr>
          <a:xfrm>
            <a:off x="0" y="1371600"/>
            <a:ext cx="9144000" cy="1066800"/>
          </a:xfrm>
          <a:prstGeom prst="rect">
            <a:avLst/>
          </a:prstGeom>
          <a:solidFill>
            <a:srgbClr val="084A9C"/>
          </a:solidFill>
          <a:effectLst>
            <a:outerShdw dist="76200" dir="5640000" algn="tl" rotWithShape="0">
              <a:srgbClr val="FFD004"/>
            </a:outerShdw>
          </a:effectLst>
        </p:spPr>
        <p:txBody>
          <a:bodyPr vert="horz" lIns="91440" tIns="45720" rIns="91440" bIns="45720" rtlCol="0" anchor="ctr">
            <a:normAutofit/>
          </a:bodyPr>
          <a:lstStyle>
            <a:lvl1pPr>
              <a:defRPr sz="4000">
                <a:solidFill>
                  <a:srgbClr val="FFFFFF"/>
                </a:solidFill>
              </a:defRPr>
            </a:lvl1pPr>
          </a:lstStyle>
          <a:p>
            <a:pPr algn="ctr">
              <a:spcBef>
                <a:spcPct val="0"/>
              </a:spcBef>
              <a:defRPr/>
            </a:pPr>
            <a:endParaRPr lang="en-US" dirty="0">
              <a:solidFill>
                <a:prstClr val="white"/>
              </a:solidFill>
            </a:endParaRP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6237" y="304800"/>
            <a:ext cx="2331331" cy="914400"/>
          </a:xfrm>
          <a:prstGeom prst="rect">
            <a:avLst/>
          </a:prstGeom>
        </p:spPr>
      </p:pic>
      <p:sp>
        <p:nvSpPr>
          <p:cNvPr id="2" name="Title 1"/>
          <p:cNvSpPr>
            <a:spLocks noGrp="1"/>
          </p:cNvSpPr>
          <p:nvPr>
            <p:ph type="ctrTitle"/>
          </p:nvPr>
        </p:nvSpPr>
        <p:spPr>
          <a:xfrm>
            <a:off x="0" y="1371601"/>
            <a:ext cx="9144000" cy="1066799"/>
          </a:xfrm>
        </p:spPr>
        <p:txBody>
          <a:bodyPr/>
          <a:lstStyle>
            <a:lvl1pPr algn="ctr" rtl="0" fontAlgn="auto">
              <a:spcBef>
                <a:spcPct val="0"/>
              </a:spcBef>
              <a:spcAft>
                <a:spcPts val="0"/>
              </a:spcAft>
              <a:defRPr lang="en-US" sz="2800" b="1" kern="1200" dirty="0">
                <a:solidFill>
                  <a:schemeClr val="bg1"/>
                </a:solidFill>
                <a:latin typeface="Times New Roman" panose="02020603050405020304" pitchFamily="18" charset="0"/>
                <a:ea typeface="MS PGothic" pitchFamily="34" charset="-128"/>
                <a:cs typeface="Times New Roman" panose="02020603050405020304" pitchFamily="18" charset="0"/>
              </a:defRPr>
            </a:lvl1pPr>
          </a:lstStyle>
          <a:p>
            <a:r>
              <a:rPr lang="en-US" dirty="0"/>
              <a:t>Click to edit Master title style</a:t>
            </a:r>
          </a:p>
        </p:txBody>
      </p:sp>
      <p:sp>
        <p:nvSpPr>
          <p:cNvPr id="4" name="Rectangle 3"/>
          <p:cNvSpPr/>
          <p:nvPr userDrawn="1"/>
        </p:nvSpPr>
        <p:spPr>
          <a:xfrm>
            <a:off x="838200" y="6324600"/>
            <a:ext cx="7620000" cy="45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60956715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800" b="0" i="0">
                <a:solidFill>
                  <a:schemeClr val="bg1"/>
                </a:solidFill>
                <a:latin typeface="Times New Roman"/>
                <a:cs typeface="Times New Roman"/>
              </a:defRPr>
            </a:lvl1pPr>
          </a:lstStyle>
          <a:p>
            <a:endParaRPr/>
          </a:p>
        </p:txBody>
      </p:sp>
      <p:sp>
        <p:nvSpPr>
          <p:cNvPr id="3" name="Holder 3"/>
          <p:cNvSpPr>
            <a:spLocks noGrp="1"/>
          </p:cNvSpPr>
          <p:nvPr>
            <p:ph type="body" idx="1"/>
          </p:nvPr>
        </p:nvSpPr>
        <p:spPr/>
        <p:txBody>
          <a:bodyPr lIns="0" tIns="0" rIns="0" bIns="0"/>
          <a:lstStyle>
            <a:lvl1pPr>
              <a:defRPr b="0" i="0">
                <a:solidFill>
                  <a:schemeClr val="tx1"/>
                </a:solidFill>
              </a:defRPr>
            </a:lvl1pPr>
          </a:lstStyle>
          <a:p>
            <a:endParaRPr/>
          </a:p>
        </p:txBody>
      </p:sp>
      <p:sp>
        <p:nvSpPr>
          <p:cNvPr id="6" name="Slide Number Placeholder 2"/>
          <p:cNvSpPr>
            <a:spLocks noGrp="1"/>
          </p:cNvSpPr>
          <p:nvPr>
            <p:ph type="sldNum" sz="quarter" idx="4"/>
          </p:nvPr>
        </p:nvSpPr>
        <p:spPr>
          <a:xfrm>
            <a:off x="7010400" y="6490855"/>
            <a:ext cx="2133600" cy="365125"/>
          </a:xfrm>
          <a:prstGeom prst="rect">
            <a:avLst/>
          </a:prstGeom>
        </p:spPr>
        <p:txBody>
          <a:bodyPr vert="horz" lIns="91440" tIns="45720" rIns="91440" bIns="45720" rtlCol="0" anchor="ctr"/>
          <a:lstStyle>
            <a:lvl1pPr algn="r">
              <a:defRPr lang="en-US" sz="1200" smtClean="0">
                <a:solidFill>
                  <a:schemeClr val="tx1">
                    <a:tint val="75000"/>
                  </a:schemeClr>
                </a:solidFill>
                <a:latin typeface="+mj-lt"/>
              </a:defRPr>
            </a:lvl1pPr>
          </a:lstStyle>
          <a:p>
            <a:pPr fontAlgn="auto">
              <a:spcBef>
                <a:spcPts val="0"/>
              </a:spcBef>
              <a:spcAft>
                <a:spcPts val="0"/>
              </a:spcAft>
            </a:pPr>
            <a:fld id="{7022FF3C-310F-4809-A5BE-BC5BA8AA108D}" type="slidenum">
              <a:rPr>
                <a:solidFill>
                  <a:prstClr val="black">
                    <a:tint val="75000"/>
                  </a:prstClr>
                </a:solidFill>
              </a:rPr>
              <a:pPr fontAlgn="auto">
                <a:spcBef>
                  <a:spcPts val="0"/>
                </a:spcBef>
                <a:spcAft>
                  <a:spcPts val="0"/>
                </a:spcAft>
              </a:pPr>
              <a:t>‹#›</a:t>
            </a:fld>
            <a:endParaRPr dirty="0">
              <a:solidFill>
                <a:prstClr val="black">
                  <a:tint val="75000"/>
                </a:prstClr>
              </a:solidFill>
            </a:endParaRPr>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a:xfrm>
            <a:off x="6553200" y="6356350"/>
            <a:ext cx="2133600" cy="365125"/>
          </a:xfrm>
          <a:prstGeom prst="rect">
            <a:avLst/>
          </a:prstGeom>
        </p:spPr>
        <p:txBody>
          <a:bodyPr/>
          <a:lstStyle/>
          <a:p>
            <a:fld id="{7022FF3C-310F-4809-A5BE-BC5BA8AA108D}" type="slidenum">
              <a:rPr lang="en-US" smtClean="0">
                <a:solidFill>
                  <a:prstClr val="black"/>
                </a:solidFill>
              </a:rPr>
              <a:pPr/>
              <a:t>‹#›</a:t>
            </a:fld>
            <a:endParaRPr lang="en-US">
              <a:solidFill>
                <a:prstClr val="black"/>
              </a:solidFill>
            </a:endParaRPr>
          </a:p>
        </p:txBody>
      </p:sp>
      <p:grpSp>
        <p:nvGrpSpPr>
          <p:cNvPr id="4" name="Group 3"/>
          <p:cNvGrpSpPr/>
          <p:nvPr userDrawn="1"/>
        </p:nvGrpSpPr>
        <p:grpSpPr>
          <a:xfrm>
            <a:off x="-16933" y="1"/>
            <a:ext cx="9211733" cy="1015999"/>
            <a:chOff x="-16933" y="1"/>
            <a:chExt cx="9211733" cy="1015999"/>
          </a:xfrm>
        </p:grpSpPr>
        <p:sp>
          <p:nvSpPr>
            <p:cNvPr id="5" name="Rectangle 4"/>
            <p:cNvSpPr/>
            <p:nvPr userDrawn="1"/>
          </p:nvSpPr>
          <p:spPr bwMode="auto">
            <a:xfrm>
              <a:off x="-16933" y="1"/>
              <a:ext cx="9194800" cy="931332"/>
            </a:xfrm>
            <a:prstGeom prst="rect">
              <a:avLst/>
            </a:prstGeom>
            <a:solidFill>
              <a:srgbClr val="084A9C"/>
            </a:solidFill>
            <a:ln w="127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eaLnBrk="0" fontAlgn="base" hangingPunct="0">
                <a:lnSpc>
                  <a:spcPts val="2500"/>
                </a:lnSpc>
                <a:spcBef>
                  <a:spcPct val="0"/>
                </a:spcBef>
                <a:spcAft>
                  <a:spcPts val="1000"/>
                </a:spcAft>
                <a:buClr>
                  <a:srgbClr val="FDAA03"/>
                </a:buClr>
              </a:pPr>
              <a:endParaRPr lang="en-US" b="1" dirty="0">
                <a:solidFill>
                  <a:prstClr val="black"/>
                </a:solidFill>
                <a:latin typeface="Arial" charset="0"/>
              </a:endParaRPr>
            </a:p>
          </p:txBody>
        </p:sp>
        <p:sp>
          <p:nvSpPr>
            <p:cNvPr id="6" name="Rectangle 5"/>
            <p:cNvSpPr/>
            <p:nvPr userDrawn="1"/>
          </p:nvSpPr>
          <p:spPr bwMode="auto">
            <a:xfrm>
              <a:off x="0" y="931335"/>
              <a:ext cx="9194800" cy="84665"/>
            </a:xfrm>
            <a:prstGeom prst="rect">
              <a:avLst/>
            </a:prstGeom>
            <a:solidFill>
              <a:srgbClr val="FFD004"/>
            </a:solidFill>
            <a:ln w="127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eaLnBrk="0" fontAlgn="base" hangingPunct="0">
                <a:lnSpc>
                  <a:spcPts val="2500"/>
                </a:lnSpc>
                <a:spcBef>
                  <a:spcPct val="0"/>
                </a:spcBef>
                <a:spcAft>
                  <a:spcPts val="1000"/>
                </a:spcAft>
                <a:buClr>
                  <a:srgbClr val="FDAA03"/>
                </a:buClr>
              </a:pPr>
              <a:endParaRPr lang="en-US" b="1" dirty="0">
                <a:solidFill>
                  <a:prstClr val="black"/>
                </a:solidFill>
                <a:latin typeface="Arial" charset="0"/>
              </a:endParaRPr>
            </a:p>
          </p:txBody>
        </p:sp>
      </p:grpSp>
      <p:sp>
        <p:nvSpPr>
          <p:cNvPr id="7" name="Content Placeholder 2"/>
          <p:cNvSpPr>
            <a:spLocks noGrp="1"/>
          </p:cNvSpPr>
          <p:nvPr>
            <p:ph idx="1"/>
          </p:nvPr>
        </p:nvSpPr>
        <p:spPr>
          <a:xfrm>
            <a:off x="457200" y="1828800"/>
            <a:ext cx="8229600" cy="4297363"/>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itle 9"/>
          <p:cNvSpPr>
            <a:spLocks noGrp="1"/>
          </p:cNvSpPr>
          <p:nvPr>
            <p:ph type="title"/>
          </p:nvPr>
        </p:nvSpPr>
        <p:spPr>
          <a:xfrm>
            <a:off x="0" y="135467"/>
            <a:ext cx="9144000" cy="694267"/>
          </a:xfrm>
          <a:noFill/>
          <a:ln>
            <a:noFill/>
          </a:ln>
          <a:effectLst/>
        </p:spPr>
        <p:txBody>
          <a:bodyPr/>
          <a:lstStyle>
            <a:lvl1pPr>
              <a:defRPr>
                <a:solidFill>
                  <a:schemeClr val="bg1"/>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293757107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2125981"/>
            <a:ext cx="7772400" cy="430887"/>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1600" y="3840481"/>
            <a:ext cx="640080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dirty="0">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endParaRPr lang="en-US" dirty="0">
              <a:solidFill>
                <a:prstClr val="black">
                  <a:tint val="75000"/>
                </a:prstClr>
              </a:solidFill>
            </a:endParaRPr>
          </a:p>
        </p:txBody>
      </p:sp>
      <p:sp>
        <p:nvSpPr>
          <p:cNvPr id="6" name="Slide Number Placeholder 2"/>
          <p:cNvSpPr>
            <a:spLocks noGrp="1"/>
          </p:cNvSpPr>
          <p:nvPr>
            <p:ph type="sldNum" sz="quarter" idx="10"/>
          </p:nvPr>
        </p:nvSpPr>
        <p:spPr>
          <a:xfrm>
            <a:off x="7010400" y="6496051"/>
            <a:ext cx="2133600" cy="365125"/>
          </a:xfrm>
          <a:prstGeom prst="rect">
            <a:avLst/>
          </a:prstGeom>
        </p:spPr>
        <p:txBody>
          <a:bodyPr vert="horz" lIns="91440" tIns="45720" rIns="91440" bIns="45720" rtlCol="0" anchor="ctr"/>
          <a:lstStyle>
            <a:lvl1pPr algn="r">
              <a:defRPr lang="en-US" sz="900" smtClean="0">
                <a:solidFill>
                  <a:schemeClr val="tx1">
                    <a:tint val="75000"/>
                  </a:schemeClr>
                </a:solidFill>
                <a:latin typeface="+mj-lt"/>
              </a:defRPr>
            </a:lvl1pPr>
          </a:lstStyle>
          <a:p>
            <a:fld id="{7022FF3C-310F-4809-A5BE-BC5BA8AA108D}" type="slidenum">
              <a:rPr>
                <a:solidFill>
                  <a:prstClr val="black">
                    <a:tint val="75000"/>
                  </a:prstClr>
                </a:solidFill>
              </a:rPr>
              <a:pPr/>
              <a:t>‹#›</a:t>
            </a:fld>
            <a:endParaRPr dirty="0">
              <a:solidFill>
                <a:prstClr val="black">
                  <a:tint val="75000"/>
                </a:prstClr>
              </a:solidFill>
            </a:endParaRPr>
          </a:p>
        </p:txBody>
      </p:sp>
    </p:spTree>
    <p:extLst>
      <p:ext uri="{BB962C8B-B14F-4D97-AF65-F5344CB8AC3E}">
        <p14:creationId xmlns:p14="http://schemas.microsoft.com/office/powerpoint/2010/main" val="710350345"/>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a:xfrm>
            <a:off x="3008756" y="256794"/>
            <a:ext cx="3126486" cy="323165"/>
          </a:xfrm>
        </p:spPr>
        <p:txBody>
          <a:bodyPr lIns="0" tIns="0" rIns="0" bIns="0"/>
          <a:lstStyle>
            <a:lvl1pPr>
              <a:defRPr sz="2100" b="0" i="0">
                <a:solidFill>
                  <a:schemeClr val="bg1"/>
                </a:solidFill>
                <a:latin typeface="Times New Roman"/>
                <a:cs typeface="Times New Roman"/>
              </a:defRPr>
            </a:lvl1pPr>
          </a:lstStyle>
          <a:p>
            <a:endParaRPr/>
          </a:p>
        </p:txBody>
      </p:sp>
      <p:sp>
        <p:nvSpPr>
          <p:cNvPr id="3" name="Holder 3"/>
          <p:cNvSpPr>
            <a:spLocks noGrp="1"/>
          </p:cNvSpPr>
          <p:nvPr>
            <p:ph type="body" idx="1"/>
          </p:nvPr>
        </p:nvSpPr>
        <p:spPr/>
        <p:txBody>
          <a:bodyPr lIns="0" tIns="0" rIns="0" bIns="0"/>
          <a:lstStyle>
            <a:lvl1pPr>
              <a:defRPr b="0" i="0">
                <a:solidFill>
                  <a:schemeClr val="tx1"/>
                </a:solidFill>
              </a:defRPr>
            </a:lvl1pPr>
          </a:lstStyle>
          <a:p>
            <a:endParaRPr/>
          </a:p>
        </p:txBody>
      </p:sp>
      <p:sp>
        <p:nvSpPr>
          <p:cNvPr id="6" name="Slide Number Placeholder 2"/>
          <p:cNvSpPr>
            <a:spLocks noGrp="1"/>
          </p:cNvSpPr>
          <p:nvPr>
            <p:ph type="sldNum" sz="quarter" idx="4"/>
          </p:nvPr>
        </p:nvSpPr>
        <p:spPr>
          <a:xfrm>
            <a:off x="7010400" y="6490857"/>
            <a:ext cx="2133600" cy="365125"/>
          </a:xfrm>
          <a:prstGeom prst="rect">
            <a:avLst/>
          </a:prstGeom>
        </p:spPr>
        <p:txBody>
          <a:bodyPr vert="horz" lIns="91440" tIns="45720" rIns="91440" bIns="45720" rtlCol="0" anchor="ctr"/>
          <a:lstStyle>
            <a:lvl1pPr algn="r">
              <a:defRPr lang="en-US" sz="900" smtClean="0">
                <a:solidFill>
                  <a:schemeClr val="tx1">
                    <a:tint val="75000"/>
                  </a:schemeClr>
                </a:solidFill>
                <a:latin typeface="+mj-lt"/>
              </a:defRPr>
            </a:lvl1pPr>
          </a:lstStyle>
          <a:p>
            <a:fld id="{7022FF3C-310F-4809-A5BE-BC5BA8AA108D}" type="slidenum">
              <a:rPr>
                <a:solidFill>
                  <a:prstClr val="black">
                    <a:tint val="75000"/>
                  </a:prstClr>
                </a:solidFill>
              </a:rPr>
              <a:pPr/>
              <a:t>‹#›</a:t>
            </a:fld>
            <a:endParaRPr dirty="0">
              <a:solidFill>
                <a:prstClr val="black">
                  <a:tint val="75000"/>
                </a:prstClr>
              </a:solidFill>
            </a:endParaRPr>
          </a:p>
        </p:txBody>
      </p:sp>
    </p:spTree>
    <p:extLst>
      <p:ext uri="{BB962C8B-B14F-4D97-AF65-F5344CB8AC3E}">
        <p14:creationId xmlns:p14="http://schemas.microsoft.com/office/powerpoint/2010/main" val="1313583467"/>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3008756" y="256794"/>
            <a:ext cx="3126486" cy="861774"/>
          </a:xfrm>
        </p:spPr>
        <p:txBody>
          <a:bodyPr/>
          <a:lstStyle/>
          <a:p>
            <a:r>
              <a:rPr lang="en-US" smtClean="0"/>
              <a:t>Click to edit Master title style</a:t>
            </a:r>
            <a:endParaRPr lang="en-US"/>
          </a:p>
        </p:txBody>
      </p:sp>
      <p:sp>
        <p:nvSpPr>
          <p:cNvPr id="4" name="Slide Number Placeholder 2"/>
          <p:cNvSpPr txBox="1">
            <a:spLocks/>
          </p:cNvSpPr>
          <p:nvPr userDrawn="1"/>
        </p:nvSpPr>
        <p:spPr>
          <a:xfrm>
            <a:off x="7010400" y="6496051"/>
            <a:ext cx="2133600" cy="365125"/>
          </a:xfrm>
          <a:prstGeom prst="rect">
            <a:avLst/>
          </a:prstGeom>
        </p:spPr>
        <p:txBody>
          <a:bodyPr vert="horz" lIns="68580" tIns="34290" rIns="68580" bIns="34290" rtlCol="0" anchor="ctr"/>
          <a:lstStyle>
            <a:defPPr>
              <a:defRPr lang="en-US"/>
            </a:defPPr>
            <a:lvl1pPr marL="0" algn="r" defTabSz="914400" rtl="0" eaLnBrk="1" latinLnBrk="0" hangingPunct="1">
              <a:defRPr lang="en-US" sz="1200" kern="1200" smtClean="0">
                <a:solidFill>
                  <a:schemeClr val="tx1">
                    <a:tint val="75000"/>
                  </a:schemeClr>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022FF3C-310F-4809-A5BE-BC5BA8AA108D}" type="slidenum">
              <a:rPr sz="900">
                <a:solidFill>
                  <a:prstClr val="black">
                    <a:tint val="75000"/>
                  </a:prstClr>
                </a:solidFill>
              </a:rPr>
              <a:pPr/>
              <a:t>‹#›</a:t>
            </a:fld>
            <a:endParaRPr sz="900" dirty="0">
              <a:solidFill>
                <a:prstClr val="black">
                  <a:tint val="75000"/>
                </a:prstClr>
              </a:solidFill>
            </a:endParaRPr>
          </a:p>
        </p:txBody>
      </p:sp>
    </p:spTree>
    <p:extLst>
      <p:ext uri="{BB962C8B-B14F-4D97-AF65-F5344CB8AC3E}">
        <p14:creationId xmlns:p14="http://schemas.microsoft.com/office/powerpoint/2010/main" val="3111784478"/>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a:xfrm>
            <a:off x="3008756" y="256794"/>
            <a:ext cx="3126486" cy="323165"/>
          </a:xfrm>
        </p:spPr>
        <p:txBody>
          <a:bodyPr lIns="0" tIns="0" rIns="0" bIns="0"/>
          <a:lstStyle>
            <a:lvl1pPr>
              <a:defRPr sz="2100" b="0" i="0">
                <a:solidFill>
                  <a:schemeClr val="bg1"/>
                </a:solidFill>
                <a:latin typeface="Times New Roman"/>
                <a:cs typeface="Times New Roman"/>
              </a:defRPr>
            </a:lvl1pPr>
          </a:lstStyle>
          <a:p>
            <a:endParaRPr/>
          </a:p>
        </p:txBody>
      </p:sp>
      <p:sp>
        <p:nvSpPr>
          <p:cNvPr id="3" name="Holder 3"/>
          <p:cNvSpPr>
            <a:spLocks noGrp="1"/>
          </p:cNvSpPr>
          <p:nvPr>
            <p:ph sz="half" idx="2"/>
          </p:nvPr>
        </p:nvSpPr>
        <p:spPr>
          <a:xfrm>
            <a:off x="457200" y="1577340"/>
            <a:ext cx="397764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60" y="1577340"/>
            <a:ext cx="3977640" cy="276999"/>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dirty="0">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endParaRPr lang="en-US" dirty="0">
              <a:solidFill>
                <a:prstClr val="black">
                  <a:tint val="75000"/>
                </a:prstClr>
              </a:solidFill>
            </a:endParaRPr>
          </a:p>
        </p:txBody>
      </p:sp>
      <p:sp>
        <p:nvSpPr>
          <p:cNvPr id="7" name="Slide Number Placeholder 2"/>
          <p:cNvSpPr>
            <a:spLocks noGrp="1"/>
          </p:cNvSpPr>
          <p:nvPr>
            <p:ph type="sldNum" sz="quarter" idx="4"/>
          </p:nvPr>
        </p:nvSpPr>
        <p:spPr>
          <a:xfrm>
            <a:off x="7010400" y="6496051"/>
            <a:ext cx="2133600" cy="365125"/>
          </a:xfrm>
          <a:prstGeom prst="rect">
            <a:avLst/>
          </a:prstGeom>
        </p:spPr>
        <p:txBody>
          <a:bodyPr vert="horz" lIns="91440" tIns="45720" rIns="91440" bIns="45720" rtlCol="0" anchor="ctr"/>
          <a:lstStyle>
            <a:lvl1pPr algn="r">
              <a:defRPr lang="en-US" sz="900" smtClean="0">
                <a:solidFill>
                  <a:schemeClr val="tx1">
                    <a:tint val="75000"/>
                  </a:schemeClr>
                </a:solidFill>
                <a:latin typeface="+mj-lt"/>
              </a:defRPr>
            </a:lvl1pPr>
          </a:lstStyle>
          <a:p>
            <a:fld id="{7022FF3C-310F-4809-A5BE-BC5BA8AA108D}" type="slidenum">
              <a:rPr>
                <a:solidFill>
                  <a:prstClr val="black">
                    <a:tint val="75000"/>
                  </a:prstClr>
                </a:solidFill>
              </a:rPr>
              <a:pPr/>
              <a:t>‹#›</a:t>
            </a:fld>
            <a:endParaRPr dirty="0">
              <a:solidFill>
                <a:prstClr val="black">
                  <a:tint val="75000"/>
                </a:prstClr>
              </a:solidFill>
            </a:endParaRPr>
          </a:p>
        </p:txBody>
      </p:sp>
    </p:spTree>
    <p:extLst>
      <p:ext uri="{BB962C8B-B14F-4D97-AF65-F5344CB8AC3E}">
        <p14:creationId xmlns:p14="http://schemas.microsoft.com/office/powerpoint/2010/main" val="4145179009"/>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a:xfrm>
            <a:off x="3008756" y="230670"/>
            <a:ext cx="3126486" cy="369332"/>
          </a:xfrm>
        </p:spPr>
        <p:txBody>
          <a:bodyPr lIns="0" tIns="0" rIns="0" bIns="0"/>
          <a:lstStyle>
            <a:lvl1pPr algn="ctr">
              <a:defRPr sz="2400" b="0" i="0">
                <a:solidFill>
                  <a:schemeClr val="bg1"/>
                </a:solidFill>
                <a:latin typeface="Times New Roman"/>
                <a:cs typeface="Times New Roman"/>
              </a:defRPr>
            </a:lvl1pPr>
          </a:lstStyle>
          <a:p>
            <a:endParaRPr dirty="0"/>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dirty="0">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endParaRPr lang="en-US" dirty="0">
              <a:solidFill>
                <a:prstClr val="black">
                  <a:tint val="75000"/>
                </a:prstClr>
              </a:solidFill>
            </a:endParaRPr>
          </a:p>
        </p:txBody>
      </p:sp>
      <p:sp>
        <p:nvSpPr>
          <p:cNvPr id="6" name="Slide Number Placeholder 2"/>
          <p:cNvSpPr txBox="1">
            <a:spLocks/>
          </p:cNvSpPr>
          <p:nvPr userDrawn="1"/>
        </p:nvSpPr>
        <p:spPr>
          <a:xfrm>
            <a:off x="7010400" y="6490857"/>
            <a:ext cx="2133600" cy="365125"/>
          </a:xfrm>
          <a:prstGeom prst="rect">
            <a:avLst/>
          </a:prstGeom>
        </p:spPr>
        <p:txBody>
          <a:bodyPr vert="horz" lIns="68580" tIns="34290" rIns="68580" bIns="34290" rtlCol="0" anchor="ctr"/>
          <a:lstStyle>
            <a:defPPr>
              <a:defRPr lang="en-US"/>
            </a:defPPr>
            <a:lvl1pPr marL="0" algn="r" defTabSz="914400" rtl="0" eaLnBrk="1" latinLnBrk="0" hangingPunct="1">
              <a:defRPr lang="en-US" sz="1200" kern="1200" smtClean="0">
                <a:solidFill>
                  <a:schemeClr val="tx1">
                    <a:tint val="75000"/>
                  </a:schemeClr>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022FF3C-310F-4809-A5BE-BC5BA8AA108D}" type="slidenum">
              <a:rPr sz="900">
                <a:solidFill>
                  <a:prstClr val="black">
                    <a:tint val="75000"/>
                  </a:prstClr>
                </a:solidFill>
              </a:rPr>
              <a:pPr/>
              <a:t>‹#›</a:t>
            </a:fld>
            <a:endParaRPr sz="900" dirty="0">
              <a:solidFill>
                <a:prstClr val="black">
                  <a:tint val="75000"/>
                </a:prstClr>
              </a:solidFill>
            </a:endParaRPr>
          </a:p>
        </p:txBody>
      </p:sp>
    </p:spTree>
    <p:extLst>
      <p:ext uri="{BB962C8B-B14F-4D97-AF65-F5344CB8AC3E}">
        <p14:creationId xmlns:p14="http://schemas.microsoft.com/office/powerpoint/2010/main" val="2521103464"/>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dirty="0">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endParaRPr lang="en-US" dirty="0">
              <a:solidFill>
                <a:prstClr val="black">
                  <a:tint val="75000"/>
                </a:prstClr>
              </a:solidFill>
            </a:endParaRPr>
          </a:p>
        </p:txBody>
      </p:sp>
      <p:sp>
        <p:nvSpPr>
          <p:cNvPr id="4" name="Slide Number Placeholder 2"/>
          <p:cNvSpPr>
            <a:spLocks noGrp="1"/>
          </p:cNvSpPr>
          <p:nvPr>
            <p:ph type="sldNum" sz="quarter" idx="4"/>
          </p:nvPr>
        </p:nvSpPr>
        <p:spPr>
          <a:xfrm>
            <a:off x="7010400" y="6496051"/>
            <a:ext cx="2133600" cy="365125"/>
          </a:xfrm>
          <a:prstGeom prst="rect">
            <a:avLst/>
          </a:prstGeom>
        </p:spPr>
        <p:txBody>
          <a:bodyPr vert="horz" lIns="91440" tIns="45720" rIns="91440" bIns="45720" rtlCol="0" anchor="ctr"/>
          <a:lstStyle>
            <a:lvl1pPr algn="r">
              <a:defRPr lang="en-US" sz="900" smtClean="0">
                <a:solidFill>
                  <a:schemeClr val="tx1">
                    <a:tint val="75000"/>
                  </a:schemeClr>
                </a:solidFill>
                <a:latin typeface="+mj-lt"/>
              </a:defRPr>
            </a:lvl1pPr>
          </a:lstStyle>
          <a:p>
            <a:fld id="{7022FF3C-310F-4809-A5BE-BC5BA8AA108D}" type="slidenum">
              <a:rPr>
                <a:solidFill>
                  <a:prstClr val="black">
                    <a:tint val="75000"/>
                  </a:prstClr>
                </a:solidFill>
              </a:rPr>
              <a:pPr/>
              <a:t>‹#›</a:t>
            </a:fld>
            <a:endParaRPr dirty="0">
              <a:solidFill>
                <a:prstClr val="black">
                  <a:tint val="75000"/>
                </a:prstClr>
              </a:solidFill>
            </a:endParaRPr>
          </a:p>
        </p:txBody>
      </p:sp>
    </p:spTree>
    <p:extLst>
      <p:ext uri="{BB962C8B-B14F-4D97-AF65-F5344CB8AC3E}">
        <p14:creationId xmlns:p14="http://schemas.microsoft.com/office/powerpoint/2010/main" val="1982262087"/>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1901503"/>
            <a:ext cx="3008313" cy="230832"/>
          </a:xfrm>
        </p:spPr>
        <p:txBody>
          <a:bodyPr anchor="b"/>
          <a:lstStyle>
            <a:lvl1pPr algn="l">
              <a:defRPr sz="1500" b="1">
                <a:solidFill>
                  <a:schemeClr val="tx1"/>
                </a:solidFill>
              </a:defRPr>
            </a:lvl1pPr>
          </a:lstStyle>
          <a:p>
            <a:r>
              <a:rPr lang="en-US" dirty="0"/>
              <a:t>Click to edit Master title style</a:t>
            </a:r>
          </a:p>
        </p:txBody>
      </p:sp>
      <p:sp>
        <p:nvSpPr>
          <p:cNvPr id="3" name="Content Placeholder 2"/>
          <p:cNvSpPr>
            <a:spLocks noGrp="1"/>
          </p:cNvSpPr>
          <p:nvPr>
            <p:ph idx="1"/>
          </p:nvPr>
        </p:nvSpPr>
        <p:spPr>
          <a:xfrm>
            <a:off x="3575050" y="1143002"/>
            <a:ext cx="5111750" cy="1431161"/>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2132335"/>
            <a:ext cx="3008313" cy="16158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dirty="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dirty="0">
              <a:solidFill>
                <a:prstClr val="black">
                  <a:tint val="75000"/>
                </a:prstClr>
              </a:solidFill>
            </a:endParaRPr>
          </a:p>
        </p:txBody>
      </p:sp>
      <p:sp>
        <p:nvSpPr>
          <p:cNvPr id="9" name="Slide Number Placeholder 2"/>
          <p:cNvSpPr>
            <a:spLocks noGrp="1"/>
          </p:cNvSpPr>
          <p:nvPr>
            <p:ph type="sldNum" sz="quarter" idx="4"/>
          </p:nvPr>
        </p:nvSpPr>
        <p:spPr>
          <a:xfrm>
            <a:off x="7010400" y="6490857"/>
            <a:ext cx="2133600" cy="365125"/>
          </a:xfrm>
          <a:prstGeom prst="rect">
            <a:avLst/>
          </a:prstGeom>
        </p:spPr>
        <p:txBody>
          <a:bodyPr vert="horz" lIns="91440" tIns="45720" rIns="91440" bIns="45720" rtlCol="0" anchor="ctr"/>
          <a:lstStyle>
            <a:lvl1pPr algn="r">
              <a:defRPr lang="en-US" sz="900" smtClean="0">
                <a:solidFill>
                  <a:schemeClr val="tx1">
                    <a:tint val="75000"/>
                  </a:schemeClr>
                </a:solidFill>
                <a:latin typeface="+mj-lt"/>
              </a:defRPr>
            </a:lvl1pPr>
          </a:lstStyle>
          <a:p>
            <a:fld id="{7022FF3C-310F-4809-A5BE-BC5BA8AA108D}" type="slidenum">
              <a:rPr>
                <a:solidFill>
                  <a:prstClr val="black">
                    <a:tint val="75000"/>
                  </a:prstClr>
                </a:solidFill>
              </a:rPr>
              <a:pPr/>
              <a:t>‹#›</a:t>
            </a:fld>
            <a:endParaRPr dirty="0">
              <a:solidFill>
                <a:prstClr val="black">
                  <a:tint val="75000"/>
                </a:prstClr>
              </a:solidFill>
            </a:endParaRPr>
          </a:p>
        </p:txBody>
      </p:sp>
    </p:spTree>
    <p:extLst>
      <p:ext uri="{BB962C8B-B14F-4D97-AF65-F5344CB8AC3E}">
        <p14:creationId xmlns:p14="http://schemas.microsoft.com/office/powerpoint/2010/main" val="4073854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Slide Number Placeholder 2"/>
          <p:cNvSpPr txBox="1">
            <a:spLocks/>
          </p:cNvSpPr>
          <p:nvPr userDrawn="1"/>
        </p:nvSpPr>
        <p:spPr>
          <a:xfrm>
            <a:off x="7010400" y="6496049"/>
            <a:ext cx="2133600" cy="365125"/>
          </a:xfrm>
          <a:prstGeom prst="rect">
            <a:avLst/>
          </a:prstGeom>
        </p:spPr>
        <p:txBody>
          <a:bodyPr vert="horz" lIns="91440" tIns="45720" rIns="91440" bIns="45720" rtlCol="0" anchor="ctr"/>
          <a:lstStyle>
            <a:defPPr>
              <a:defRPr lang="en-US"/>
            </a:defPPr>
            <a:lvl1pPr marL="0" algn="r" defTabSz="914400" rtl="0" eaLnBrk="1" latinLnBrk="0" hangingPunct="1">
              <a:defRPr lang="en-US" sz="1200" kern="1200" smtClean="0">
                <a:solidFill>
                  <a:schemeClr val="tx1">
                    <a:tint val="75000"/>
                  </a:schemeClr>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022FF3C-310F-4809-A5BE-BC5BA8AA108D}"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52341183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800" b="0" i="0">
                <a:solidFill>
                  <a:schemeClr val="bg1"/>
                </a:solidFill>
                <a:latin typeface="Times New Roman"/>
                <a:cs typeface="Times New Roman"/>
              </a:defRPr>
            </a:lvl1pPr>
          </a:lstStyle>
          <a:p>
            <a:endParaRPr/>
          </a:p>
        </p:txBody>
      </p:sp>
      <p:sp>
        <p:nvSpPr>
          <p:cNvPr id="3" name="Holder 3"/>
          <p:cNvSpPr>
            <a:spLocks noGrp="1"/>
          </p:cNvSpPr>
          <p:nvPr>
            <p:ph sz="half" idx="2"/>
          </p:nvPr>
        </p:nvSpPr>
        <p:spPr>
          <a:xfrm>
            <a:off x="457200" y="1577340"/>
            <a:ext cx="397764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60" y="1577340"/>
            <a:ext cx="397764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dirty="0"/>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endParaRPr lang="en-US" dirty="0"/>
          </a:p>
        </p:txBody>
      </p:sp>
      <p:sp>
        <p:nvSpPr>
          <p:cNvPr id="7" name="Slide Number Placeholder 2"/>
          <p:cNvSpPr>
            <a:spLocks noGrp="1"/>
          </p:cNvSpPr>
          <p:nvPr>
            <p:ph type="sldNum" sz="quarter" idx="4"/>
          </p:nvPr>
        </p:nvSpPr>
        <p:spPr>
          <a:xfrm>
            <a:off x="7010400" y="6496049"/>
            <a:ext cx="2133600" cy="365125"/>
          </a:xfrm>
          <a:prstGeom prst="rect">
            <a:avLst/>
          </a:prstGeom>
        </p:spPr>
        <p:txBody>
          <a:bodyPr vert="horz" lIns="91440" tIns="45720" rIns="91440" bIns="45720" rtlCol="0" anchor="ctr"/>
          <a:lstStyle>
            <a:lvl1pPr algn="r">
              <a:defRPr lang="en-US" sz="1200" smtClean="0">
                <a:solidFill>
                  <a:schemeClr val="tx1">
                    <a:tint val="75000"/>
                  </a:schemeClr>
                </a:solidFill>
                <a:latin typeface="+mj-lt"/>
              </a:defRPr>
            </a:lvl1pPr>
          </a:lstStyle>
          <a:p>
            <a:pPr fontAlgn="auto">
              <a:spcBef>
                <a:spcPts val="0"/>
              </a:spcBef>
              <a:spcAft>
                <a:spcPts val="0"/>
              </a:spcAft>
            </a:pPr>
            <a:fld id="{7022FF3C-310F-4809-A5BE-BC5BA8AA108D}" type="slidenum">
              <a:rPr>
                <a:solidFill>
                  <a:prstClr val="black">
                    <a:tint val="75000"/>
                  </a:prstClr>
                </a:solidFill>
              </a:rPr>
              <a:pPr fontAlgn="auto">
                <a:spcBef>
                  <a:spcPts val="0"/>
                </a:spcBef>
                <a:spcAft>
                  <a:spcPts val="0"/>
                </a:spcAft>
              </a:pPr>
              <a:t>‹#›</a:t>
            </a:fld>
            <a:endParaRPr dirty="0">
              <a:solidFill>
                <a:prstClr val="black">
                  <a:tint val="75000"/>
                </a:prstClr>
              </a:solidFill>
            </a:endParaRPr>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a:xfrm>
            <a:off x="3008756" y="230668"/>
            <a:ext cx="3126486" cy="492443"/>
          </a:xfrm>
        </p:spPr>
        <p:txBody>
          <a:bodyPr lIns="0" tIns="0" rIns="0" bIns="0"/>
          <a:lstStyle>
            <a:lvl1pPr algn="ctr">
              <a:defRPr sz="3200" b="0" i="0">
                <a:solidFill>
                  <a:schemeClr val="bg1"/>
                </a:solidFill>
                <a:latin typeface="Times New Roman"/>
                <a:cs typeface="Times New Roman"/>
              </a:defRPr>
            </a:lvl1pPr>
          </a:lstStyle>
          <a:p>
            <a:endParaRPr dirty="0"/>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dirty="0"/>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endParaRPr lang="en-US" dirty="0"/>
          </a:p>
        </p:txBody>
      </p:sp>
      <p:sp>
        <p:nvSpPr>
          <p:cNvPr id="6" name="Slide Number Placeholder 2"/>
          <p:cNvSpPr txBox="1">
            <a:spLocks/>
          </p:cNvSpPr>
          <p:nvPr userDrawn="1"/>
        </p:nvSpPr>
        <p:spPr>
          <a:xfrm>
            <a:off x="7010400" y="6490855"/>
            <a:ext cx="2133600" cy="365125"/>
          </a:xfrm>
          <a:prstGeom prst="rect">
            <a:avLst/>
          </a:prstGeom>
        </p:spPr>
        <p:txBody>
          <a:bodyPr vert="horz" lIns="91440" tIns="45720" rIns="91440" bIns="45720" rtlCol="0" anchor="ctr"/>
          <a:lstStyle>
            <a:defPPr>
              <a:defRPr lang="en-US"/>
            </a:defPPr>
            <a:lvl1pPr marL="0" algn="r" defTabSz="914400" rtl="0" eaLnBrk="1" latinLnBrk="0" hangingPunct="1">
              <a:defRPr lang="en-US" sz="1200" kern="1200" smtClean="0">
                <a:solidFill>
                  <a:schemeClr val="tx1">
                    <a:tint val="75000"/>
                  </a:schemeClr>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022FF3C-310F-4809-A5BE-BC5BA8AA108D}" type="slidenum">
              <a:rPr lang="en-US" smtClean="0">
                <a:solidFill>
                  <a:prstClr val="black">
                    <a:tint val="75000"/>
                  </a:prstClr>
                </a:solidFill>
              </a:rPr>
              <a:pPr/>
              <a:t>‹#›</a:t>
            </a:fld>
            <a:endParaRPr lang="en-US" dirty="0">
              <a:solidFill>
                <a:prstClr val="black">
                  <a:tint val="75000"/>
                </a:prstClr>
              </a:solidFill>
            </a:endParaRPr>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dirty="0"/>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endParaRPr lang="en-US" dirty="0"/>
          </a:p>
        </p:txBody>
      </p:sp>
      <p:sp>
        <p:nvSpPr>
          <p:cNvPr id="4" name="Slide Number Placeholder 2"/>
          <p:cNvSpPr>
            <a:spLocks noGrp="1"/>
          </p:cNvSpPr>
          <p:nvPr>
            <p:ph type="sldNum" sz="quarter" idx="4"/>
          </p:nvPr>
        </p:nvSpPr>
        <p:spPr>
          <a:xfrm>
            <a:off x="7010400" y="6496049"/>
            <a:ext cx="2133600" cy="365125"/>
          </a:xfrm>
          <a:prstGeom prst="rect">
            <a:avLst/>
          </a:prstGeom>
        </p:spPr>
        <p:txBody>
          <a:bodyPr vert="horz" lIns="91440" tIns="45720" rIns="91440" bIns="45720" rtlCol="0" anchor="ctr"/>
          <a:lstStyle>
            <a:lvl1pPr algn="r">
              <a:defRPr lang="en-US" sz="1200" smtClean="0">
                <a:solidFill>
                  <a:schemeClr val="tx1">
                    <a:tint val="75000"/>
                  </a:schemeClr>
                </a:solidFill>
                <a:latin typeface="+mj-lt"/>
              </a:defRPr>
            </a:lvl1pPr>
          </a:lstStyle>
          <a:p>
            <a:pPr fontAlgn="auto">
              <a:spcBef>
                <a:spcPts val="0"/>
              </a:spcBef>
              <a:spcAft>
                <a:spcPts val="0"/>
              </a:spcAft>
            </a:pPr>
            <a:fld id="{7022FF3C-310F-4809-A5BE-BC5BA8AA108D}" type="slidenum">
              <a:rPr>
                <a:solidFill>
                  <a:prstClr val="black">
                    <a:tint val="75000"/>
                  </a:prstClr>
                </a:solidFill>
              </a:rPr>
              <a:pPr fontAlgn="auto">
                <a:spcBef>
                  <a:spcPts val="0"/>
                </a:spcBef>
                <a:spcAft>
                  <a:spcPts val="0"/>
                </a:spcAft>
              </a:pPr>
              <a:t>‹#›</a:t>
            </a:fld>
            <a:endParaRPr dirty="0">
              <a:solidFill>
                <a:prstClr val="black">
                  <a:tint val="75000"/>
                </a:prstClr>
              </a:solidFill>
            </a:endParaRP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a:xfrm>
            <a:off x="6781800" y="6496049"/>
            <a:ext cx="2133600" cy="365125"/>
          </a:xfrm>
        </p:spPr>
        <p:txBody>
          <a:bodyPr/>
          <a:lstStyle>
            <a:lvl1pPr>
              <a:defRPr>
                <a:latin typeface="+mj-lt"/>
              </a:defRPr>
            </a:lvl1pPr>
          </a:lstStyle>
          <a:p>
            <a:fld id="{7022FF3C-310F-4809-A5BE-BC5BA8AA108D}" type="slidenum">
              <a:rPr lang="en-US" smtClean="0">
                <a:solidFill>
                  <a:prstClr val="black">
                    <a:tint val="75000"/>
                  </a:prstClr>
                </a:solidFill>
              </a:rPr>
              <a:pPr/>
              <a:t>‹#›</a:t>
            </a:fld>
            <a:endParaRPr lang="en-US" dirty="0">
              <a:solidFill>
                <a:prstClr val="black">
                  <a:tint val="75000"/>
                </a:prstClr>
              </a:solidFill>
            </a:endParaRPr>
          </a:p>
        </p:txBody>
      </p:sp>
      <p:grpSp>
        <p:nvGrpSpPr>
          <p:cNvPr id="4" name="Group 3"/>
          <p:cNvGrpSpPr/>
          <p:nvPr userDrawn="1"/>
        </p:nvGrpSpPr>
        <p:grpSpPr>
          <a:xfrm>
            <a:off x="-16933" y="1"/>
            <a:ext cx="9211733" cy="1015999"/>
            <a:chOff x="-16933" y="1"/>
            <a:chExt cx="9211733" cy="1015999"/>
          </a:xfrm>
        </p:grpSpPr>
        <p:sp>
          <p:nvSpPr>
            <p:cNvPr id="5" name="Rectangle 4"/>
            <p:cNvSpPr/>
            <p:nvPr userDrawn="1"/>
          </p:nvSpPr>
          <p:spPr bwMode="auto">
            <a:xfrm>
              <a:off x="-16933" y="1"/>
              <a:ext cx="9194800" cy="931332"/>
            </a:xfrm>
            <a:prstGeom prst="rect">
              <a:avLst/>
            </a:prstGeom>
            <a:solidFill>
              <a:srgbClr val="084A9C"/>
            </a:solidFill>
            <a:ln w="127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eaLnBrk="0" fontAlgn="base" hangingPunct="0">
                <a:lnSpc>
                  <a:spcPts val="2500"/>
                </a:lnSpc>
                <a:spcBef>
                  <a:spcPct val="0"/>
                </a:spcBef>
                <a:spcAft>
                  <a:spcPts val="1000"/>
                </a:spcAft>
                <a:buClr>
                  <a:srgbClr val="FDAA03"/>
                </a:buClr>
              </a:pPr>
              <a:endParaRPr lang="en-US" b="1" dirty="0">
                <a:solidFill>
                  <a:prstClr val="black"/>
                </a:solidFill>
                <a:latin typeface="Arial" charset="0"/>
              </a:endParaRPr>
            </a:p>
          </p:txBody>
        </p:sp>
        <p:sp>
          <p:nvSpPr>
            <p:cNvPr id="6" name="Rectangle 5"/>
            <p:cNvSpPr/>
            <p:nvPr userDrawn="1"/>
          </p:nvSpPr>
          <p:spPr bwMode="auto">
            <a:xfrm>
              <a:off x="0" y="931335"/>
              <a:ext cx="9194800" cy="84665"/>
            </a:xfrm>
            <a:prstGeom prst="rect">
              <a:avLst/>
            </a:prstGeom>
            <a:solidFill>
              <a:srgbClr val="FFD004"/>
            </a:solidFill>
            <a:ln w="127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eaLnBrk="0" fontAlgn="base" hangingPunct="0">
                <a:lnSpc>
                  <a:spcPts val="2500"/>
                </a:lnSpc>
                <a:spcBef>
                  <a:spcPct val="0"/>
                </a:spcBef>
                <a:spcAft>
                  <a:spcPts val="1000"/>
                </a:spcAft>
                <a:buClr>
                  <a:srgbClr val="FDAA03"/>
                </a:buClr>
              </a:pPr>
              <a:endParaRPr lang="en-US" b="1" dirty="0">
                <a:solidFill>
                  <a:prstClr val="black"/>
                </a:solidFill>
                <a:latin typeface="Arial" charset="0"/>
              </a:endParaRPr>
            </a:p>
          </p:txBody>
        </p:sp>
      </p:grpSp>
      <p:sp>
        <p:nvSpPr>
          <p:cNvPr id="7" name="Content Placeholder 2"/>
          <p:cNvSpPr>
            <a:spLocks noGrp="1"/>
          </p:cNvSpPr>
          <p:nvPr>
            <p:ph idx="1"/>
          </p:nvPr>
        </p:nvSpPr>
        <p:spPr>
          <a:xfrm>
            <a:off x="457200" y="1270000"/>
            <a:ext cx="8229600" cy="4856163"/>
          </a:xfrm>
        </p:spPr>
        <p:txBody>
          <a:bodyPr/>
          <a:lstStyle>
            <a:lvl1pPr>
              <a:defRPr sz="1800">
                <a:latin typeface="Times New Roman" panose="02020603050405020304" pitchFamily="18" charset="0"/>
                <a:cs typeface="Times New Roman" panose="02020603050405020304" pitchFamily="18" charset="0"/>
              </a:defRPr>
            </a:lvl1pPr>
            <a:lvl2pPr>
              <a:defRPr sz="1600">
                <a:latin typeface="Times New Roman" panose="02020603050405020304" pitchFamily="18" charset="0"/>
                <a:cs typeface="Times New Roman" panose="02020603050405020304" pitchFamily="18" charset="0"/>
              </a:defRPr>
            </a:lvl2pPr>
            <a:lvl3pPr>
              <a:defRPr sz="1400">
                <a:latin typeface="Times New Roman" panose="02020603050405020304" pitchFamily="18" charset="0"/>
                <a:cs typeface="Times New Roman" panose="02020603050405020304" pitchFamily="18" charset="0"/>
              </a:defRPr>
            </a:lvl3pPr>
            <a:lvl4pPr>
              <a:defRPr sz="1200">
                <a:latin typeface="Times New Roman" panose="02020603050405020304" pitchFamily="18" charset="0"/>
                <a:cs typeface="Times New Roman" panose="02020603050405020304" pitchFamily="18" charset="0"/>
              </a:defRPr>
            </a:lvl4pPr>
            <a:lvl5pPr>
              <a:defRPr sz="1200">
                <a:latin typeface="Times New Roman" panose="02020603050405020304" pitchFamily="18" charset="0"/>
                <a:cs typeface="Times New Roman" panose="02020603050405020304" pitchFamily="18"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itle 9"/>
          <p:cNvSpPr>
            <a:spLocks noGrp="1"/>
          </p:cNvSpPr>
          <p:nvPr>
            <p:ph type="title"/>
          </p:nvPr>
        </p:nvSpPr>
        <p:spPr>
          <a:xfrm>
            <a:off x="0" y="135467"/>
            <a:ext cx="9144000" cy="694267"/>
          </a:xfrm>
          <a:prstGeom prst="rect">
            <a:avLst/>
          </a:prstGeom>
          <a:noFill/>
          <a:ln>
            <a:noFill/>
          </a:ln>
          <a:effectLst/>
        </p:spPr>
        <p:txBody>
          <a:bodyPr/>
          <a:lstStyle>
            <a:lvl1pPr>
              <a:defRPr sz="2800">
                <a:solidFill>
                  <a:schemeClr val="bg1"/>
                </a:solidFill>
              </a:defRPr>
            </a:lvl1pPr>
          </a:lstStyle>
          <a:p>
            <a:r>
              <a:rPr lang="en-US" dirty="0"/>
              <a:t>Click to edit Master title style</a:t>
            </a:r>
          </a:p>
        </p:txBody>
      </p:sp>
      <p:sp>
        <p:nvSpPr>
          <p:cNvPr id="9" name="Date Placeholder 3"/>
          <p:cNvSpPr>
            <a:spLocks noGrp="1"/>
          </p:cNvSpPr>
          <p:nvPr>
            <p:ph type="dt" sz="half" idx="2"/>
          </p:nvPr>
        </p:nvSpPr>
        <p:spPr>
          <a:xfrm>
            <a:off x="228600" y="6496050"/>
            <a:ext cx="1752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j-lt"/>
              </a:defRPr>
            </a:lvl1pPr>
          </a:lstStyle>
          <a:p>
            <a:pPr>
              <a:defRPr/>
            </a:pPr>
            <a:r>
              <a:rPr lang="en-US" dirty="0">
                <a:solidFill>
                  <a:prstClr val="black">
                    <a:tint val="75000"/>
                  </a:prstClr>
                </a:solidFill>
              </a:rPr>
              <a:t>8/15/2016</a:t>
            </a:r>
          </a:p>
        </p:txBody>
      </p:sp>
    </p:spTree>
    <p:extLst>
      <p:ext uri="{BB962C8B-B14F-4D97-AF65-F5344CB8AC3E}">
        <p14:creationId xmlns:p14="http://schemas.microsoft.com/office/powerpoint/2010/main" val="30120230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9765E48-1B53-497D-9DC7-C2863C52EBE3}" type="datetimeFigureOut">
              <a:rPr lang="en-US" smtClean="0"/>
              <a:t>09/20/2017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D388BE-9C2E-43C0-B6C6-92C3C02DA057}" type="slidenum">
              <a:rPr lang="en-US" smtClean="0"/>
              <a:t>‹#›</a:t>
            </a:fld>
            <a:endParaRPr lang="en-US"/>
          </a:p>
        </p:txBody>
      </p:sp>
    </p:spTree>
    <p:extLst>
      <p:ext uri="{BB962C8B-B14F-4D97-AF65-F5344CB8AC3E}">
        <p14:creationId xmlns:p14="http://schemas.microsoft.com/office/powerpoint/2010/main" val="16205170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9765E48-1B53-497D-9DC7-C2863C52EBE3}" type="datetimeFigureOut">
              <a:rPr lang="en-US" smtClean="0"/>
              <a:t>09/20/2017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D388BE-9C2E-43C0-B6C6-92C3C02DA057}" type="slidenum">
              <a:rPr lang="en-US" smtClean="0"/>
              <a:t>‹#›</a:t>
            </a:fld>
            <a:endParaRPr lang="en-US"/>
          </a:p>
        </p:txBody>
      </p:sp>
    </p:spTree>
    <p:extLst>
      <p:ext uri="{BB962C8B-B14F-4D97-AF65-F5344CB8AC3E}">
        <p14:creationId xmlns:p14="http://schemas.microsoft.com/office/powerpoint/2010/main" val="7114411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theme" Target="../theme/theme2.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20.xml"/><Relationship Id="rId1" Type="http://schemas.openxmlformats.org/officeDocument/2006/relationships/slideLayout" Target="../slideLayouts/slideLayout19.xml"/></Relationships>
</file>

<file path=ppt/slideMasters/_rels/slideMaster4.xml.rels><?xml version="1.0" encoding="UTF-8" standalone="yes"?>
<Relationships xmlns="http://schemas.openxmlformats.org/package/2006/relationships"><Relationship Id="rId8" Type="http://schemas.openxmlformats.org/officeDocument/2006/relationships/theme" Target="../theme/theme4.xml"/><Relationship Id="rId3" Type="http://schemas.openxmlformats.org/officeDocument/2006/relationships/slideLayout" Target="../slideLayouts/slideLayout23.xml"/><Relationship Id="rId7" Type="http://schemas.openxmlformats.org/officeDocument/2006/relationships/slideLayout" Target="../slideLayouts/slideLayout27.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5" Type="http://schemas.openxmlformats.org/officeDocument/2006/relationships/slideLayout" Target="../slideLayouts/slideLayout25.xml"/><Relationship Id="rId4"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9144000" cy="931544"/>
          </a:xfrm>
          <a:custGeom>
            <a:avLst/>
            <a:gdLst/>
            <a:ahLst/>
            <a:cxnLst/>
            <a:rect l="l" t="t" r="r" b="b"/>
            <a:pathLst>
              <a:path w="9144000" h="931544">
                <a:moveTo>
                  <a:pt x="0" y="0"/>
                </a:moveTo>
                <a:lnTo>
                  <a:pt x="0" y="931163"/>
                </a:lnTo>
                <a:lnTo>
                  <a:pt x="9144000" y="931163"/>
                </a:lnTo>
                <a:lnTo>
                  <a:pt x="9144000" y="0"/>
                </a:lnTo>
                <a:lnTo>
                  <a:pt x="0" y="0"/>
                </a:lnTo>
                <a:close/>
              </a:path>
            </a:pathLst>
          </a:custGeom>
          <a:solidFill>
            <a:srgbClr val="07499C"/>
          </a:solidFill>
        </p:spPr>
        <p:txBody>
          <a:bodyPr wrap="square" lIns="0" tIns="0" rIns="0" bIns="0" rtlCol="0"/>
          <a:lstStyle/>
          <a:p>
            <a:endParaRPr dirty="0"/>
          </a:p>
        </p:txBody>
      </p:sp>
      <p:sp>
        <p:nvSpPr>
          <p:cNvPr id="17" name="bk object 17"/>
          <p:cNvSpPr/>
          <p:nvPr/>
        </p:nvSpPr>
        <p:spPr>
          <a:xfrm>
            <a:off x="0" y="931163"/>
            <a:ext cx="9144000" cy="85725"/>
          </a:xfrm>
          <a:custGeom>
            <a:avLst/>
            <a:gdLst/>
            <a:ahLst/>
            <a:cxnLst/>
            <a:rect l="l" t="t" r="r" b="b"/>
            <a:pathLst>
              <a:path w="9144000" h="85725">
                <a:moveTo>
                  <a:pt x="0" y="85344"/>
                </a:moveTo>
                <a:lnTo>
                  <a:pt x="9144000" y="85344"/>
                </a:lnTo>
                <a:lnTo>
                  <a:pt x="9144000" y="0"/>
                </a:lnTo>
                <a:lnTo>
                  <a:pt x="0" y="0"/>
                </a:lnTo>
                <a:lnTo>
                  <a:pt x="0" y="85344"/>
                </a:lnTo>
                <a:close/>
              </a:path>
            </a:pathLst>
          </a:custGeom>
          <a:solidFill>
            <a:srgbClr val="FFD004"/>
          </a:solidFill>
        </p:spPr>
        <p:txBody>
          <a:bodyPr wrap="square" lIns="0" tIns="0" rIns="0" bIns="0" rtlCol="0"/>
          <a:lstStyle/>
          <a:p>
            <a:endParaRPr dirty="0"/>
          </a:p>
        </p:txBody>
      </p:sp>
      <p:sp>
        <p:nvSpPr>
          <p:cNvPr id="2" name="Holder 2"/>
          <p:cNvSpPr>
            <a:spLocks noGrp="1"/>
          </p:cNvSpPr>
          <p:nvPr>
            <p:ph type="title"/>
          </p:nvPr>
        </p:nvSpPr>
        <p:spPr>
          <a:xfrm>
            <a:off x="3008756" y="256794"/>
            <a:ext cx="3126486" cy="445134"/>
          </a:xfrm>
          <a:prstGeom prst="rect">
            <a:avLst/>
          </a:prstGeom>
        </p:spPr>
        <p:txBody>
          <a:bodyPr wrap="square" lIns="0" tIns="0" rIns="0" bIns="0">
            <a:spAutoFit/>
          </a:bodyPr>
          <a:lstStyle>
            <a:lvl1pPr>
              <a:defRPr sz="2800" b="0" i="0">
                <a:solidFill>
                  <a:schemeClr val="bg1"/>
                </a:solidFill>
                <a:latin typeface="Times New Roman"/>
                <a:cs typeface="Times New Roman"/>
              </a:defRPr>
            </a:lvl1pPr>
          </a:lstStyle>
          <a:p>
            <a:endParaRPr dirty="0"/>
          </a:p>
        </p:txBody>
      </p:sp>
      <p:sp>
        <p:nvSpPr>
          <p:cNvPr id="3" name="Holder 3"/>
          <p:cNvSpPr>
            <a:spLocks noGrp="1"/>
          </p:cNvSpPr>
          <p:nvPr>
            <p:ph type="body" idx="1"/>
          </p:nvPr>
        </p:nvSpPr>
        <p:spPr>
          <a:xfrm>
            <a:off x="595376" y="1104138"/>
            <a:ext cx="7953247" cy="2151379"/>
          </a:xfrm>
          <a:prstGeom prst="rect">
            <a:avLst/>
          </a:prstGeom>
        </p:spPr>
        <p:txBody>
          <a:bodyPr wrap="square" lIns="0" tIns="0" rIns="0" bIns="0">
            <a:spAutoFit/>
          </a:bodyPr>
          <a:lstStyle>
            <a:lvl1pPr>
              <a:defRPr b="0" i="0">
                <a:solidFill>
                  <a:schemeClr val="tx1"/>
                </a:solidFill>
              </a:defRPr>
            </a:lvl1pPr>
          </a:lstStyle>
          <a:p>
            <a:endParaRPr/>
          </a:p>
        </p:txBody>
      </p:sp>
      <p:sp>
        <p:nvSpPr>
          <p:cNvPr id="4" name="Holder 4"/>
          <p:cNvSpPr>
            <a:spLocks noGrp="1"/>
          </p:cNvSpPr>
          <p:nvPr>
            <p:ph type="ftr" sz="quarter" idx="5"/>
          </p:nvPr>
        </p:nvSpPr>
        <p:spPr>
          <a:xfrm>
            <a:off x="3108960" y="6377940"/>
            <a:ext cx="2926080" cy="342900"/>
          </a:xfrm>
          <a:prstGeom prst="rect">
            <a:avLst/>
          </a:prstGeom>
        </p:spPr>
        <p:txBody>
          <a:bodyPr wrap="square" lIns="0" tIns="0" rIns="0" bIns="0">
            <a:spAutoFit/>
          </a:bodyPr>
          <a:lstStyle>
            <a:lvl1pPr algn="ctr">
              <a:defRPr>
                <a:solidFill>
                  <a:schemeClr val="tx1">
                    <a:tint val="75000"/>
                  </a:schemeClr>
                </a:solidFill>
              </a:defRPr>
            </a:lvl1pPr>
          </a:lstStyle>
          <a:p>
            <a:endParaRPr dirty="0"/>
          </a:p>
        </p:txBody>
      </p:sp>
      <p:sp>
        <p:nvSpPr>
          <p:cNvPr id="5" name="Holder 5"/>
          <p:cNvSpPr>
            <a:spLocks noGrp="1"/>
          </p:cNvSpPr>
          <p:nvPr>
            <p:ph type="dt" sz="half" idx="6"/>
          </p:nvPr>
        </p:nvSpPr>
        <p:spPr>
          <a:xfrm>
            <a:off x="457200" y="6377940"/>
            <a:ext cx="2103120" cy="342900"/>
          </a:xfrm>
          <a:prstGeom prst="rect">
            <a:avLst/>
          </a:prstGeom>
        </p:spPr>
        <p:txBody>
          <a:bodyPr wrap="square" lIns="0" tIns="0" rIns="0" bIns="0">
            <a:spAutoFit/>
          </a:bodyPr>
          <a:lstStyle>
            <a:lvl1pPr algn="l">
              <a:defRPr>
                <a:solidFill>
                  <a:schemeClr val="tx1">
                    <a:tint val="75000"/>
                  </a:schemeClr>
                </a:solidFill>
              </a:defRPr>
            </a:lvl1pPr>
          </a:lstStyle>
          <a:p>
            <a:endParaRPr lang="en-US" dirty="0"/>
          </a:p>
        </p:txBody>
      </p:sp>
      <p:sp>
        <p:nvSpPr>
          <p:cNvPr id="8" name="Slide Number Placeholder 2"/>
          <p:cNvSpPr>
            <a:spLocks noGrp="1"/>
          </p:cNvSpPr>
          <p:nvPr>
            <p:ph type="sldNum" sz="quarter" idx="4"/>
          </p:nvPr>
        </p:nvSpPr>
        <p:spPr>
          <a:xfrm>
            <a:off x="7010400" y="6490855"/>
            <a:ext cx="2133600" cy="365125"/>
          </a:xfrm>
          <a:prstGeom prst="rect">
            <a:avLst/>
          </a:prstGeom>
        </p:spPr>
        <p:txBody>
          <a:bodyPr vert="horz" lIns="91440" tIns="45720" rIns="91440" bIns="45720" rtlCol="0" anchor="ctr"/>
          <a:lstStyle>
            <a:lvl1pPr algn="r">
              <a:defRPr lang="en-US" sz="1200" smtClean="0">
                <a:solidFill>
                  <a:schemeClr val="tx1">
                    <a:tint val="75000"/>
                  </a:schemeClr>
                </a:solidFill>
                <a:latin typeface="+mj-lt"/>
              </a:defRPr>
            </a:lvl1pPr>
          </a:lstStyle>
          <a:p>
            <a:pPr fontAlgn="auto">
              <a:spcBef>
                <a:spcPts val="0"/>
              </a:spcBef>
              <a:spcAft>
                <a:spcPts val="0"/>
              </a:spcAft>
            </a:pPr>
            <a:fld id="{7022FF3C-310F-4809-A5BE-BC5BA8AA108D}" type="slidenum">
              <a:rPr>
                <a:solidFill>
                  <a:prstClr val="black">
                    <a:tint val="75000"/>
                  </a:prstClr>
                </a:solidFill>
              </a:rPr>
              <a:pPr fontAlgn="auto">
                <a:spcBef>
                  <a:spcPts val="0"/>
                </a:spcBef>
                <a:spcAft>
                  <a:spcPts val="0"/>
                </a:spcAft>
              </a:pPr>
              <a:t>‹#›</a:t>
            </a:fld>
            <a:endParaRPr dirty="0">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6" r:id="rId3"/>
    <p:sldLayoutId id="2147483663" r:id="rId4"/>
    <p:sldLayoutId id="2147483664" r:id="rId5"/>
    <p:sldLayoutId id="2147483665" r:id="rId6"/>
    <p:sldLayoutId id="2147483694" r:id="rId7"/>
  </p:sldLayoutIdLst>
  <p:timing>
    <p:tnLst>
      <p:par>
        <p:cTn id="1" dur="indefinite" restart="never" nodeType="tmRoot"/>
      </p:par>
    </p:tnLst>
  </p:timing>
  <p:hf hdr="0" ftr="0" dt="0"/>
  <p:txStyles>
    <p:titleStyle>
      <a:lvl1pPr algn="ctr">
        <a:defRPr sz="3200" b="1">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765E48-1B53-497D-9DC7-C2863C52EBE3}" type="datetimeFigureOut">
              <a:rPr lang="en-US" smtClean="0"/>
              <a:t>09/20/2017</a:t>
            </a:fld>
            <a:endParaRPr lang="en-US"/>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DD388BE-9C2E-43C0-B6C6-92C3C02DA057}" type="slidenum">
              <a:rPr lang="en-US" smtClean="0"/>
              <a:t>‹#›</a:t>
            </a:fld>
            <a:endParaRPr lang="en-US"/>
          </a:p>
        </p:txBody>
      </p:sp>
    </p:spTree>
    <p:extLst>
      <p:ext uri="{BB962C8B-B14F-4D97-AF65-F5344CB8AC3E}">
        <p14:creationId xmlns:p14="http://schemas.microsoft.com/office/powerpoint/2010/main" val="1636449129"/>
      </p:ext>
    </p:extLst>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dirty="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329878" y="6489459"/>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endParaRPr lang="en-US" dirty="0">
              <a:solidFill>
                <a:prstClr val="black">
                  <a:tint val="75000"/>
                </a:prstClr>
              </a:solidFill>
            </a:endParaRPr>
          </a:p>
        </p:txBody>
      </p:sp>
      <p:sp>
        <p:nvSpPr>
          <p:cNvPr id="7" name="Rectangle 1"/>
          <p:cNvSpPr>
            <a:spLocks noChangeArrowheads="1"/>
          </p:cNvSpPr>
          <p:nvPr userDrawn="1"/>
        </p:nvSpPr>
        <p:spPr bwMode="auto">
          <a:xfrm>
            <a:off x="1141979" y="6338242"/>
            <a:ext cx="6860043" cy="461665"/>
          </a:xfrm>
          <a:prstGeom prst="rect">
            <a:avLst/>
          </a:prstGeom>
          <a:noFill/>
          <a:ln>
            <a:noFill/>
          </a:ln>
          <a:effectLst/>
          <a:extLst/>
        </p:spPr>
        <p:txBody>
          <a:bodyPr vert="horz" wrap="square" lIns="91440" tIns="45720" rIns="91440" bIns="45720" numCol="1" anchor="ctr" anchorCtr="0" compatLnSpc="1">
            <a:prstTxWarp prst="textNoShape">
              <a:avLst/>
            </a:prstTxWarp>
            <a:spAutoFit/>
          </a:bodyPr>
          <a:lstStyle/>
          <a:p>
            <a:pPr algn="ctr" eaLnBrk="0" fontAlgn="base" hangingPunct="0">
              <a:spcBef>
                <a:spcPct val="0"/>
              </a:spcBef>
              <a:spcAft>
                <a:spcPct val="0"/>
              </a:spcAft>
            </a:pPr>
            <a:r>
              <a:rPr lang="en-US" altLang="en-US" sz="800" b="1" dirty="0">
                <a:solidFill>
                  <a:srgbClr val="FF0000"/>
                </a:solidFill>
                <a:ea typeface="Calibri" panose="020F0502020204030204" pitchFamily="34" charset="0"/>
                <a:cs typeface="Times New Roman" panose="02020603050405020304" pitchFamily="18" charset="0"/>
              </a:rPr>
              <a:t>INFORMATION NOT RELEASABLE TO THE PUBLIC UNLESS AUTHORIZED BY LAW:</a:t>
            </a:r>
            <a:endParaRPr lang="en-US" altLang="en-US" sz="8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algn="ctr" eaLnBrk="0" fontAlgn="base" hangingPunct="0">
              <a:spcBef>
                <a:spcPct val="0"/>
              </a:spcBef>
              <a:spcAft>
                <a:spcPct val="0"/>
              </a:spcAft>
            </a:pPr>
            <a:r>
              <a:rPr lang="en-US" altLang="en-US" sz="800" dirty="0">
                <a:solidFill>
                  <a:srgbClr val="000000"/>
                </a:solidFill>
                <a:ea typeface="Calibri" panose="020F0502020204030204" pitchFamily="34" charset="0"/>
                <a:cs typeface="Times New Roman" panose="02020603050405020304" pitchFamily="18" charset="0"/>
              </a:rPr>
              <a:t>This information has not been publicly disclosed and may be privileged and confidential. It is for internal government use only and must not be disseminated, distributed, or copied to persons not authorized to receive the information. Unauthorized disclosure may result in prosecution to the full extent of the law.</a:t>
            </a:r>
            <a:endParaRPr lang="en-US" altLang="en-US" sz="1050" dirty="0">
              <a:solidFill>
                <a:prstClr val="black"/>
              </a:solidFill>
              <a:latin typeface="Arial" panose="020B0604020202020204" pitchFamily="34" charset="0"/>
            </a:endParaRPr>
          </a:p>
        </p:txBody>
      </p:sp>
      <p:sp>
        <p:nvSpPr>
          <p:cNvPr id="8" name="Slide Number Placeholder 2"/>
          <p:cNvSpPr txBox="1">
            <a:spLocks/>
          </p:cNvSpPr>
          <p:nvPr userDrawn="1"/>
        </p:nvSpPr>
        <p:spPr>
          <a:xfrm>
            <a:off x="7010400" y="6496049"/>
            <a:ext cx="2133600" cy="365125"/>
          </a:xfrm>
          <a:prstGeom prst="rect">
            <a:avLst/>
          </a:prstGeom>
        </p:spPr>
        <p:txBody>
          <a:bodyPr vert="horz" lIns="91440" tIns="45720" rIns="91440" bIns="45720" rtlCol="0" anchor="ctr"/>
          <a:lstStyle>
            <a:defPPr>
              <a:defRPr lang="en-US"/>
            </a:defPPr>
            <a:lvl1pPr marL="0" algn="r" defTabSz="914400" rtl="0" eaLnBrk="1" latinLnBrk="0" hangingPunct="1">
              <a:defRPr lang="en-US" sz="1200" kern="1200" smtClean="0">
                <a:solidFill>
                  <a:schemeClr val="tx1">
                    <a:tint val="75000"/>
                  </a:schemeClr>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022FF3C-310F-4809-A5BE-BC5BA8AA108D}" type="slidenum">
              <a:rPr>
                <a:solidFill>
                  <a:prstClr val="black">
                    <a:tint val="75000"/>
                  </a:prstClr>
                </a:solidFill>
              </a:rPr>
              <a:pPr/>
              <a:t>‹#›</a:t>
            </a:fld>
            <a:endParaRPr dirty="0">
              <a:solidFill>
                <a:prstClr val="black">
                  <a:tint val="75000"/>
                </a:prstClr>
              </a:solidFill>
            </a:endParaRPr>
          </a:p>
        </p:txBody>
      </p:sp>
    </p:spTree>
    <p:extLst>
      <p:ext uri="{BB962C8B-B14F-4D97-AF65-F5344CB8AC3E}">
        <p14:creationId xmlns:p14="http://schemas.microsoft.com/office/powerpoint/2010/main" val="3964343817"/>
      </p:ext>
    </p:extLst>
  </p:cSld>
  <p:clrMap bg1="lt1" tx1="dk1" bg2="lt2" tx2="dk2" accent1="accent1" accent2="accent2" accent3="accent3" accent4="accent4" accent5="accent5" accent6="accent6" hlink="hlink" folHlink="folHlink"/>
  <p:sldLayoutIdLst>
    <p:sldLayoutId id="2147483684" r:id="rId1"/>
    <p:sldLayoutId id="2147483685" r:id="rId2"/>
  </p:sldLayoutIdLst>
  <p:timing>
    <p:tnLst>
      <p:par>
        <p:cTn id="1" dur="indefinite" restart="never" nodeType="tmRoot"/>
      </p:par>
    </p:tnLst>
  </p:timing>
  <p:hf hdr="0" ftr="0" dt="0"/>
  <p:txStyles>
    <p:titleStyle>
      <a:lvl1pPr algn="ctr" rtl="0" eaLnBrk="0" fontAlgn="base" hangingPunct="0">
        <a:spcBef>
          <a:spcPct val="0"/>
        </a:spcBef>
        <a:spcAft>
          <a:spcPct val="0"/>
        </a:spcAft>
        <a:defRPr sz="4400" b="0" i="0" u="none" kern="1200">
          <a:solidFill>
            <a:schemeClr val="tx1"/>
          </a:solidFill>
          <a:latin typeface="Times New Roman" panose="02020603050405020304" pitchFamily="18" charset="0"/>
          <a:ea typeface="+mj-ea"/>
          <a:cs typeface="Times New Roman" panose="02020603050405020304" pitchFamily="18" charset="0"/>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1800" kern="1200">
          <a:solidFill>
            <a:schemeClr val="tx1"/>
          </a:solidFill>
          <a:latin typeface="Times New Roman" panose="02020603050405020304" pitchFamily="18" charset="0"/>
          <a:ea typeface="+mn-ea"/>
          <a:cs typeface="Times New Roman" panose="02020603050405020304" pitchFamily="18" charset="0"/>
        </a:defRPr>
      </a:lvl1pPr>
      <a:lvl2pPr marL="742950" indent="-285750" algn="l" rtl="0" eaLnBrk="0" fontAlgn="base" hangingPunct="0">
        <a:spcBef>
          <a:spcPct val="20000"/>
        </a:spcBef>
        <a:spcAft>
          <a:spcPct val="0"/>
        </a:spcAft>
        <a:buFont typeface="Arial" charset="0"/>
        <a:buChar char="–"/>
        <a:defRPr sz="1600" b="0" i="0" u="none" kern="1200">
          <a:solidFill>
            <a:schemeClr val="tx1"/>
          </a:solidFill>
          <a:latin typeface="Times New Roman" panose="02020603050405020304" pitchFamily="18" charset="0"/>
          <a:ea typeface="+mn-ea"/>
          <a:cs typeface="Times New Roman" panose="02020603050405020304" pitchFamily="18" charset="0"/>
        </a:defRPr>
      </a:lvl2pPr>
      <a:lvl3pPr marL="1143000" indent="-228600" algn="l" rtl="0" eaLnBrk="0" fontAlgn="base" hangingPunct="0">
        <a:spcBef>
          <a:spcPct val="20000"/>
        </a:spcBef>
        <a:spcAft>
          <a:spcPct val="0"/>
        </a:spcAft>
        <a:buFont typeface="Arial" charset="0"/>
        <a:buChar char="•"/>
        <a:defRPr sz="1400" kern="1200">
          <a:solidFill>
            <a:schemeClr val="tx1"/>
          </a:solidFill>
          <a:latin typeface="Times New Roman" panose="02020603050405020304" pitchFamily="18" charset="0"/>
          <a:ea typeface="+mn-ea"/>
          <a:cs typeface="Times New Roman" panose="02020603050405020304" pitchFamily="18" charset="0"/>
        </a:defRPr>
      </a:lvl3pPr>
      <a:lvl4pPr marL="1600200" indent="-228600" algn="l" rtl="0" eaLnBrk="0" fontAlgn="base" hangingPunct="0">
        <a:spcBef>
          <a:spcPct val="20000"/>
        </a:spcBef>
        <a:spcAft>
          <a:spcPct val="0"/>
        </a:spcAft>
        <a:buFont typeface="Arial" charset="0"/>
        <a:buChar char="–"/>
        <a:defRPr sz="1400" kern="1200">
          <a:solidFill>
            <a:schemeClr val="tx1"/>
          </a:solidFill>
          <a:latin typeface="Times New Roman" panose="02020603050405020304" pitchFamily="18" charset="0"/>
          <a:ea typeface="+mn-ea"/>
          <a:cs typeface="Times New Roman" panose="02020603050405020304" pitchFamily="18" charset="0"/>
        </a:defRPr>
      </a:lvl4pPr>
      <a:lvl5pPr marL="2057400" indent="-228600" algn="l" rtl="0" eaLnBrk="0" fontAlgn="base" hangingPunct="0">
        <a:spcBef>
          <a:spcPct val="20000"/>
        </a:spcBef>
        <a:spcAft>
          <a:spcPct val="0"/>
        </a:spcAft>
        <a:buFont typeface="Arial" charset="0"/>
        <a:buChar char="»"/>
        <a:defRPr sz="1400" kern="1200">
          <a:solidFill>
            <a:schemeClr val="tx1"/>
          </a:solidFill>
          <a:latin typeface="Times New Roman" panose="02020603050405020304" pitchFamily="18" charset="0"/>
          <a:ea typeface="+mn-ea"/>
          <a:cs typeface="Times New Roman" panose="02020603050405020304"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9144000" cy="931544"/>
          </a:xfrm>
          <a:custGeom>
            <a:avLst/>
            <a:gdLst/>
            <a:ahLst/>
            <a:cxnLst/>
            <a:rect l="l" t="t" r="r" b="b"/>
            <a:pathLst>
              <a:path w="9144000" h="931544">
                <a:moveTo>
                  <a:pt x="0" y="0"/>
                </a:moveTo>
                <a:lnTo>
                  <a:pt x="0" y="931163"/>
                </a:lnTo>
                <a:lnTo>
                  <a:pt x="9144000" y="931163"/>
                </a:lnTo>
                <a:lnTo>
                  <a:pt x="9144000" y="0"/>
                </a:lnTo>
                <a:lnTo>
                  <a:pt x="0" y="0"/>
                </a:lnTo>
                <a:close/>
              </a:path>
            </a:pathLst>
          </a:custGeom>
          <a:solidFill>
            <a:srgbClr val="07499C"/>
          </a:solidFill>
        </p:spPr>
        <p:txBody>
          <a:bodyPr wrap="square" lIns="0" tIns="0" rIns="0" bIns="0" rtlCol="0"/>
          <a:lstStyle/>
          <a:p>
            <a:endParaRPr sz="1350" dirty="0">
              <a:solidFill>
                <a:prstClr val="black"/>
              </a:solidFill>
            </a:endParaRPr>
          </a:p>
        </p:txBody>
      </p:sp>
      <p:sp>
        <p:nvSpPr>
          <p:cNvPr id="17" name="bk object 17"/>
          <p:cNvSpPr/>
          <p:nvPr/>
        </p:nvSpPr>
        <p:spPr>
          <a:xfrm>
            <a:off x="0" y="931165"/>
            <a:ext cx="9144000" cy="85725"/>
          </a:xfrm>
          <a:custGeom>
            <a:avLst/>
            <a:gdLst/>
            <a:ahLst/>
            <a:cxnLst/>
            <a:rect l="l" t="t" r="r" b="b"/>
            <a:pathLst>
              <a:path w="9144000" h="85725">
                <a:moveTo>
                  <a:pt x="0" y="85344"/>
                </a:moveTo>
                <a:lnTo>
                  <a:pt x="9144000" y="85344"/>
                </a:lnTo>
                <a:lnTo>
                  <a:pt x="9144000" y="0"/>
                </a:lnTo>
                <a:lnTo>
                  <a:pt x="0" y="0"/>
                </a:lnTo>
                <a:lnTo>
                  <a:pt x="0" y="85344"/>
                </a:lnTo>
                <a:close/>
              </a:path>
            </a:pathLst>
          </a:custGeom>
          <a:solidFill>
            <a:srgbClr val="FFD004"/>
          </a:solidFill>
        </p:spPr>
        <p:txBody>
          <a:bodyPr wrap="square" lIns="0" tIns="0" rIns="0" bIns="0" rtlCol="0"/>
          <a:lstStyle/>
          <a:p>
            <a:endParaRPr sz="1350" dirty="0">
              <a:solidFill>
                <a:prstClr val="black"/>
              </a:solidFill>
            </a:endParaRPr>
          </a:p>
        </p:txBody>
      </p:sp>
      <p:sp>
        <p:nvSpPr>
          <p:cNvPr id="2" name="Holder 2"/>
          <p:cNvSpPr>
            <a:spLocks noGrp="1"/>
          </p:cNvSpPr>
          <p:nvPr>
            <p:ph type="title"/>
          </p:nvPr>
        </p:nvSpPr>
        <p:spPr>
          <a:xfrm>
            <a:off x="3008756" y="256794"/>
            <a:ext cx="3126486" cy="445134"/>
          </a:xfrm>
          <a:prstGeom prst="rect">
            <a:avLst/>
          </a:prstGeom>
        </p:spPr>
        <p:txBody>
          <a:bodyPr wrap="square" lIns="0" tIns="0" rIns="0" bIns="0">
            <a:spAutoFit/>
          </a:bodyPr>
          <a:lstStyle>
            <a:lvl1pPr>
              <a:defRPr sz="2800" b="0" i="0">
                <a:solidFill>
                  <a:schemeClr val="bg1"/>
                </a:solidFill>
                <a:latin typeface="Times New Roman"/>
                <a:cs typeface="Times New Roman"/>
              </a:defRPr>
            </a:lvl1pPr>
          </a:lstStyle>
          <a:p>
            <a:endParaRPr dirty="0"/>
          </a:p>
        </p:txBody>
      </p:sp>
      <p:sp>
        <p:nvSpPr>
          <p:cNvPr id="3" name="Holder 3"/>
          <p:cNvSpPr>
            <a:spLocks noGrp="1"/>
          </p:cNvSpPr>
          <p:nvPr>
            <p:ph type="body" idx="1"/>
          </p:nvPr>
        </p:nvSpPr>
        <p:spPr>
          <a:xfrm>
            <a:off x="595377" y="1104140"/>
            <a:ext cx="7953247" cy="276999"/>
          </a:xfrm>
          <a:prstGeom prst="rect">
            <a:avLst/>
          </a:prstGeom>
        </p:spPr>
        <p:txBody>
          <a:bodyPr wrap="square" lIns="0" tIns="0" rIns="0" bIns="0">
            <a:spAutoFit/>
          </a:bodyPr>
          <a:lstStyle>
            <a:lvl1pPr>
              <a:defRPr b="0" i="0">
                <a:solidFill>
                  <a:schemeClr val="tx1"/>
                </a:solidFill>
              </a:defRPr>
            </a:lvl1pPr>
          </a:lstStyle>
          <a:p>
            <a:endParaRPr/>
          </a:p>
        </p:txBody>
      </p:sp>
      <p:sp>
        <p:nvSpPr>
          <p:cNvPr id="4" name="Holder 4"/>
          <p:cNvSpPr>
            <a:spLocks noGrp="1"/>
          </p:cNvSpPr>
          <p:nvPr>
            <p:ph type="ftr" sz="quarter" idx="5"/>
          </p:nvPr>
        </p:nvSpPr>
        <p:spPr>
          <a:xfrm>
            <a:off x="3108960" y="6377941"/>
            <a:ext cx="2926080" cy="276999"/>
          </a:xfrm>
          <a:prstGeom prst="rect">
            <a:avLst/>
          </a:prstGeom>
        </p:spPr>
        <p:txBody>
          <a:bodyPr wrap="square" lIns="0" tIns="0" rIns="0" bIns="0">
            <a:spAutoFit/>
          </a:bodyPr>
          <a:lstStyle>
            <a:lvl1pPr algn="ctr">
              <a:defRPr>
                <a:solidFill>
                  <a:schemeClr val="tx1">
                    <a:tint val="75000"/>
                  </a:schemeClr>
                </a:solidFill>
              </a:defRPr>
            </a:lvl1pPr>
          </a:lstStyle>
          <a:p>
            <a:endParaRPr dirty="0">
              <a:solidFill>
                <a:prstClr val="black">
                  <a:tint val="75000"/>
                </a:prstClr>
              </a:solidFill>
            </a:endParaRPr>
          </a:p>
        </p:txBody>
      </p:sp>
      <p:sp>
        <p:nvSpPr>
          <p:cNvPr id="5" name="Holder 5"/>
          <p:cNvSpPr>
            <a:spLocks noGrp="1"/>
          </p:cNvSpPr>
          <p:nvPr>
            <p:ph type="dt" sz="half" idx="6"/>
          </p:nvPr>
        </p:nvSpPr>
        <p:spPr>
          <a:xfrm>
            <a:off x="457200" y="6377941"/>
            <a:ext cx="2103120" cy="276999"/>
          </a:xfrm>
          <a:prstGeom prst="rect">
            <a:avLst/>
          </a:prstGeom>
        </p:spPr>
        <p:txBody>
          <a:bodyPr wrap="square" lIns="0" tIns="0" rIns="0" bIns="0">
            <a:spAutoFit/>
          </a:bodyPr>
          <a:lstStyle>
            <a:lvl1pPr algn="l">
              <a:defRPr>
                <a:solidFill>
                  <a:schemeClr val="tx1">
                    <a:tint val="75000"/>
                  </a:schemeClr>
                </a:solidFill>
              </a:defRPr>
            </a:lvl1pPr>
          </a:lstStyle>
          <a:p>
            <a:endParaRPr lang="en-US" dirty="0">
              <a:solidFill>
                <a:prstClr val="black">
                  <a:tint val="75000"/>
                </a:prstClr>
              </a:solidFill>
            </a:endParaRPr>
          </a:p>
        </p:txBody>
      </p:sp>
      <p:sp>
        <p:nvSpPr>
          <p:cNvPr id="8" name="Slide Number Placeholder 2"/>
          <p:cNvSpPr>
            <a:spLocks noGrp="1"/>
          </p:cNvSpPr>
          <p:nvPr>
            <p:ph type="sldNum" sz="quarter" idx="4"/>
          </p:nvPr>
        </p:nvSpPr>
        <p:spPr>
          <a:xfrm>
            <a:off x="7010400" y="6490857"/>
            <a:ext cx="2133600" cy="365125"/>
          </a:xfrm>
          <a:prstGeom prst="rect">
            <a:avLst/>
          </a:prstGeom>
        </p:spPr>
        <p:txBody>
          <a:bodyPr vert="horz" lIns="91440" tIns="45720" rIns="91440" bIns="45720" rtlCol="0" anchor="ctr"/>
          <a:lstStyle>
            <a:lvl1pPr algn="r">
              <a:defRPr lang="en-US" sz="900" smtClean="0">
                <a:solidFill>
                  <a:schemeClr val="tx1">
                    <a:tint val="75000"/>
                  </a:schemeClr>
                </a:solidFill>
                <a:latin typeface="+mj-lt"/>
              </a:defRPr>
            </a:lvl1pPr>
          </a:lstStyle>
          <a:p>
            <a:fld id="{7022FF3C-310F-4809-A5BE-BC5BA8AA108D}" type="slidenum">
              <a:rPr>
                <a:solidFill>
                  <a:prstClr val="black">
                    <a:tint val="75000"/>
                  </a:prstClr>
                </a:solidFill>
              </a:rPr>
              <a:pPr/>
              <a:t>‹#›</a:t>
            </a:fld>
            <a:endParaRPr dirty="0">
              <a:solidFill>
                <a:prstClr val="black">
                  <a:tint val="75000"/>
                </a:prstClr>
              </a:solidFill>
            </a:endParaRPr>
          </a:p>
        </p:txBody>
      </p:sp>
    </p:spTree>
    <p:extLst>
      <p:ext uri="{BB962C8B-B14F-4D97-AF65-F5344CB8AC3E}">
        <p14:creationId xmlns:p14="http://schemas.microsoft.com/office/powerpoint/2010/main" val="750736522"/>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Lst>
  <p:timing>
    <p:tnLst>
      <p:par>
        <p:cTn id="1" dur="indefinite" restart="never" nodeType="tmRoot"/>
      </p:par>
    </p:tnLst>
  </p:timing>
  <p:hf hdr="0" ftr="0" dt="0"/>
  <p:txStyles>
    <p:titleStyle>
      <a:lvl1pPr algn="ctr">
        <a:defRPr sz="2400" b="1">
          <a:latin typeface="+mj-lt"/>
          <a:ea typeface="+mj-ea"/>
          <a:cs typeface="+mj-cs"/>
        </a:defRPr>
      </a:lvl1pPr>
    </p:titleStyle>
    <p:body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bodyStyle>
    <p:other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3.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hyperlink" Target="https://www.cms.gov/Medicare/New-Medicare-Card/Partners-and-Employers/NMC-Job-Aid-12003-P.pdf" TargetMode="External"/><Relationship Id="rId2" Type="http://schemas.openxmlformats.org/officeDocument/2006/relationships/notesSlide" Target="../notesSlides/notesSlide11.xml"/><Relationship Id="rId1" Type="http://schemas.openxmlformats.org/officeDocument/2006/relationships/slideLayout" Target="../slideLayouts/slideLayout22.xml"/></Relationships>
</file>

<file path=ppt/slides/_rels/slide15.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hyperlink" Target="http://www.cms.gov/newcard"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hyperlink" Target="https://www.cms.gov/medicare/new-medicare-card/nmc-home.html"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hyperlink" Target="mailto:NewMedicareCardSSNRemoval@cms.hhs.gov"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0" y="1524000"/>
            <a:ext cx="9144000" cy="914400"/>
          </a:xfrm>
        </p:spPr>
        <p:txBody>
          <a:bodyPr/>
          <a:lstStyle/>
          <a:p>
            <a:r>
              <a:rPr lang="en-US" sz="3600" dirty="0" smtClean="0">
                <a:solidFill>
                  <a:prstClr val="white"/>
                </a:solidFill>
              </a:rPr>
              <a:t>New Medicare Card</a:t>
            </a:r>
            <a:endParaRPr lang="en-US" sz="2000" strike="sngStrike" dirty="0"/>
          </a:p>
        </p:txBody>
      </p:sp>
      <p:pic>
        <p:nvPicPr>
          <p:cNvPr id="3" name="Picture 2" descr="This is a sample of the new Medicare card. It features a blue arch across the top with a red strip at the bottom. It includes the HHS logo in the upper left corner and space for a beneficiary's name, Medicare number, entitlements and coverage start date." title="New Medicare Card"/>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2448" y="3349838"/>
            <a:ext cx="3085204" cy="1943100"/>
          </a:xfrm>
          <a:prstGeom prst="rect">
            <a:avLst/>
          </a:prstGeom>
          <a:ln>
            <a:solidFill>
              <a:schemeClr val="accent1"/>
            </a:solidFill>
          </a:ln>
        </p:spPr>
      </p:pic>
      <p:sp>
        <p:nvSpPr>
          <p:cNvPr id="2" name="TextBox 1"/>
          <p:cNvSpPr txBox="1"/>
          <p:nvPr/>
        </p:nvSpPr>
        <p:spPr>
          <a:xfrm>
            <a:off x="5410200" y="3124200"/>
            <a:ext cx="2895600" cy="2185214"/>
          </a:xfrm>
          <a:prstGeom prst="rect">
            <a:avLst/>
          </a:prstGeom>
          <a:noFill/>
        </p:spPr>
        <p:txBody>
          <a:bodyPr wrap="square" rtlCol="0">
            <a:spAutoFit/>
          </a:bodyPr>
          <a:lstStyle/>
          <a:p>
            <a:pPr algn="ctr"/>
            <a:r>
              <a:rPr lang="en-US" sz="2800" b="1" dirty="0" smtClean="0">
                <a:latin typeface="Times New Roman" panose="02020603050405020304" pitchFamily="18" charset="0"/>
                <a:cs typeface="Times New Roman" panose="02020603050405020304" pitchFamily="18" charset="0"/>
              </a:rPr>
              <a:t>Information for Partners &amp; Stakeholders</a:t>
            </a:r>
          </a:p>
          <a:p>
            <a:pPr algn="ctr"/>
            <a:endParaRPr lang="en-US" sz="2800" b="1" dirty="0">
              <a:latin typeface="Times New Roman" panose="02020603050405020304" pitchFamily="18" charset="0"/>
              <a:cs typeface="Times New Roman" panose="02020603050405020304" pitchFamily="18" charset="0"/>
            </a:endParaRPr>
          </a:p>
          <a:p>
            <a:pPr algn="ctr"/>
            <a:r>
              <a:rPr lang="en-US" sz="2400" b="1" dirty="0" smtClean="0">
                <a:latin typeface="Times New Roman" panose="02020603050405020304" pitchFamily="18" charset="0"/>
                <a:cs typeface="Times New Roman" panose="02020603050405020304" pitchFamily="18" charset="0"/>
              </a:rPr>
              <a:t>September 2017</a:t>
            </a:r>
            <a:endParaRPr lang="en-US" sz="24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42772539"/>
      </p:ext>
    </p:extLst>
  </p:cSld>
  <p:clrMapOvr>
    <a:masterClrMapping/>
  </p:clrMapOvr>
  <mc:AlternateContent xmlns:mc="http://schemas.openxmlformats.org/markup-compatibility/2006" xmlns:p14="http://schemas.microsoft.com/office/powerpoint/2010/main">
    <mc:Choice Requires="p14">
      <p:transition spd="slow" p14:dur="2000" advTm="30282"/>
    </mc:Choice>
    <mc:Fallback xmlns="">
      <p:transition spd="slow" advTm="30282"/>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066800" y="256794"/>
            <a:ext cx="7010400" cy="861774"/>
          </a:xfrm>
        </p:spPr>
        <p:txBody>
          <a:bodyPr/>
          <a:lstStyle/>
          <a:p>
            <a:r>
              <a:rPr lang="en-US" dirty="0"/>
              <a:t>New Medicare Card Survey </a:t>
            </a:r>
            <a:r>
              <a:rPr lang="en-US" dirty="0" smtClean="0"/>
              <a:t>Findings: Sept 2017</a:t>
            </a:r>
            <a:r>
              <a:rPr lang="en-US" dirty="0"/>
              <a:t/>
            </a:r>
            <a:br>
              <a:rPr lang="en-US" dirty="0"/>
            </a:br>
            <a:endParaRPr lang="en-US" dirty="0"/>
          </a:p>
        </p:txBody>
      </p:sp>
      <p:sp>
        <p:nvSpPr>
          <p:cNvPr id="2" name="TextBox 1"/>
          <p:cNvSpPr txBox="1"/>
          <p:nvPr/>
        </p:nvSpPr>
        <p:spPr>
          <a:xfrm>
            <a:off x="595376" y="1118568"/>
            <a:ext cx="8167623" cy="5816977"/>
          </a:xfrm>
          <a:prstGeom prst="rect">
            <a:avLst/>
          </a:prstGeom>
          <a:noFill/>
        </p:spPr>
        <p:txBody>
          <a:bodyPr wrap="square" rtlCol="0">
            <a:spAutoFit/>
          </a:bodyPr>
          <a:lstStyle/>
          <a:p>
            <a:pPr marL="285750" lvl="0" indent="-285750">
              <a:buFont typeface="Arial" panose="020B0604020202020204" pitchFamily="34" charset="0"/>
              <a:buChar char="•"/>
            </a:pPr>
            <a:r>
              <a:rPr lang="en-US" dirty="0" smtClean="0">
                <a:latin typeface="Times New Roman" panose="02020603050405020304" pitchFamily="18" charset="0"/>
                <a:cs typeface="Times New Roman" panose="02020603050405020304" pitchFamily="18" charset="0"/>
              </a:rPr>
              <a:t>Extremely </a:t>
            </a:r>
            <a:r>
              <a:rPr lang="en-US" dirty="0">
                <a:latin typeface="Times New Roman" panose="02020603050405020304" pitchFamily="18" charset="0"/>
                <a:cs typeface="Times New Roman" panose="02020603050405020304" pitchFamily="18" charset="0"/>
              </a:rPr>
              <a:t>low awareness of upcoming changes to the Medicare card </a:t>
            </a:r>
          </a:p>
          <a:p>
            <a:pPr marL="742950" lvl="1" indent="-285750">
              <a:buFont typeface="Arial" panose="020B0604020202020204" pitchFamily="34" charset="0"/>
              <a:buChar char="•"/>
            </a:pPr>
            <a:r>
              <a:rPr lang="en-US" sz="1600" dirty="0">
                <a:latin typeface="Times New Roman" panose="02020603050405020304" pitchFamily="18" charset="0"/>
                <a:cs typeface="Times New Roman" panose="02020603050405020304" pitchFamily="18" charset="0"/>
              </a:rPr>
              <a:t>11% say that they have recently seen, heard, or read </a:t>
            </a:r>
            <a:r>
              <a:rPr lang="en-US" sz="1600" dirty="0" smtClean="0">
                <a:latin typeface="Times New Roman" panose="02020603050405020304" pitchFamily="18" charset="0"/>
                <a:cs typeface="Times New Roman" panose="02020603050405020304" pitchFamily="18" charset="0"/>
              </a:rPr>
              <a:t>something</a:t>
            </a:r>
            <a:br>
              <a:rPr lang="en-US" sz="1600" dirty="0" smtClean="0">
                <a:latin typeface="Times New Roman" panose="02020603050405020304" pitchFamily="18" charset="0"/>
                <a:cs typeface="Times New Roman" panose="02020603050405020304" pitchFamily="18" charset="0"/>
              </a:rPr>
            </a:br>
            <a:endParaRPr lang="en-US" sz="1600" dirty="0">
              <a:latin typeface="Times New Roman" panose="02020603050405020304" pitchFamily="18" charset="0"/>
              <a:cs typeface="Times New Roman" panose="02020603050405020304" pitchFamily="18" charset="0"/>
            </a:endParaRPr>
          </a:p>
          <a:p>
            <a:pPr marL="285750" lvl="0" indent="-285750">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When informed, response to the project is positive</a:t>
            </a:r>
          </a:p>
          <a:p>
            <a:pPr marL="742950" lvl="1" indent="-285750">
              <a:buFont typeface="Arial" panose="020B0604020202020204" pitchFamily="34" charset="0"/>
              <a:buChar char="•"/>
            </a:pPr>
            <a:r>
              <a:rPr lang="en-US" sz="1600" dirty="0">
                <a:latin typeface="Times New Roman" panose="02020603050405020304" pitchFamily="18" charset="0"/>
                <a:cs typeface="Times New Roman" panose="02020603050405020304" pitchFamily="18" charset="0"/>
              </a:rPr>
              <a:t>88% say that they feel this is a positive change</a:t>
            </a:r>
          </a:p>
          <a:p>
            <a:pPr marL="742950" lvl="1" indent="-285750">
              <a:buFont typeface="Arial" panose="020B0604020202020204" pitchFamily="34" charset="0"/>
              <a:buChar char="•"/>
            </a:pPr>
            <a:r>
              <a:rPr lang="en-US" sz="1600" dirty="0">
                <a:latin typeface="Times New Roman" panose="02020603050405020304" pitchFamily="18" charset="0"/>
                <a:cs typeface="Times New Roman" panose="02020603050405020304" pitchFamily="18" charset="0"/>
              </a:rPr>
              <a:t>88% support removal of the Social Security Number from Medicare cards</a:t>
            </a:r>
          </a:p>
          <a:p>
            <a:pPr marL="742950" lvl="1" indent="-285750">
              <a:buFont typeface="Arial" panose="020B0604020202020204" pitchFamily="34" charset="0"/>
              <a:buChar char="•"/>
            </a:pPr>
            <a:r>
              <a:rPr lang="en-US" sz="1600" dirty="0">
                <a:latin typeface="Times New Roman" panose="02020603050405020304" pitchFamily="18" charset="0"/>
                <a:cs typeface="Times New Roman" panose="02020603050405020304" pitchFamily="18" charset="0"/>
              </a:rPr>
              <a:t>86% agree that a new Medicare number will be more secure</a:t>
            </a:r>
          </a:p>
          <a:p>
            <a:pPr marL="742950" lvl="1" indent="-285750">
              <a:buFont typeface="Arial" panose="020B0604020202020204" pitchFamily="34" charset="0"/>
              <a:buChar char="•"/>
            </a:pPr>
            <a:r>
              <a:rPr lang="en-US" sz="1600" dirty="0">
                <a:latin typeface="Times New Roman" panose="02020603050405020304" pitchFamily="18" charset="0"/>
                <a:cs typeface="Times New Roman" panose="02020603050405020304" pitchFamily="18" charset="0"/>
              </a:rPr>
              <a:t>79% agree that </a:t>
            </a:r>
            <a:r>
              <a:rPr lang="en-US" sz="1600" dirty="0" smtClean="0">
                <a:latin typeface="Times New Roman" panose="02020603050405020304" pitchFamily="18" charset="0"/>
                <a:cs typeface="Times New Roman" panose="02020603050405020304" pitchFamily="18" charset="0"/>
              </a:rPr>
              <a:t>a </a:t>
            </a:r>
            <a:r>
              <a:rPr lang="en-US" sz="1600" dirty="0">
                <a:latin typeface="Times New Roman" panose="02020603050405020304" pitchFamily="18" charset="0"/>
                <a:cs typeface="Times New Roman" panose="02020603050405020304" pitchFamily="18" charset="0"/>
              </a:rPr>
              <a:t>new Medicare number will protect from identity </a:t>
            </a:r>
            <a:r>
              <a:rPr lang="en-US" sz="1600" dirty="0" smtClean="0">
                <a:latin typeface="Times New Roman" panose="02020603050405020304" pitchFamily="18" charset="0"/>
                <a:cs typeface="Times New Roman" panose="02020603050405020304" pitchFamily="18" charset="0"/>
              </a:rPr>
              <a:t>theft</a:t>
            </a:r>
            <a:br>
              <a:rPr lang="en-US" sz="1600" dirty="0" smtClean="0">
                <a:latin typeface="Times New Roman" panose="02020603050405020304" pitchFamily="18" charset="0"/>
                <a:cs typeface="Times New Roman" panose="02020603050405020304" pitchFamily="18" charset="0"/>
              </a:rPr>
            </a:br>
            <a:endParaRPr lang="en-US" sz="1600" dirty="0">
              <a:latin typeface="Times New Roman" panose="02020603050405020304" pitchFamily="18" charset="0"/>
              <a:cs typeface="Times New Roman" panose="02020603050405020304" pitchFamily="18" charset="0"/>
            </a:endParaRPr>
          </a:p>
          <a:p>
            <a:pPr marL="285750" lvl="0" indent="-285750">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In general, there are no top of mind </a:t>
            </a:r>
            <a:r>
              <a:rPr lang="en-US" dirty="0" smtClean="0">
                <a:latin typeface="Times New Roman" panose="02020603050405020304" pitchFamily="18" charset="0"/>
                <a:cs typeface="Times New Roman" panose="02020603050405020304" pitchFamily="18" charset="0"/>
              </a:rPr>
              <a:t>concerns</a:t>
            </a:r>
          </a:p>
          <a:p>
            <a:pPr marL="742950" lvl="1" indent="-285750">
              <a:buFont typeface="Arial" panose="020B0604020202020204" pitchFamily="34" charset="0"/>
              <a:buChar char="•"/>
            </a:pPr>
            <a:r>
              <a:rPr lang="en-US" sz="1600" dirty="0" smtClean="0">
                <a:latin typeface="Times New Roman" panose="02020603050405020304" pitchFamily="18" charset="0"/>
                <a:cs typeface="Times New Roman" panose="02020603050405020304" pitchFamily="18" charset="0"/>
              </a:rPr>
              <a:t>75</a:t>
            </a:r>
            <a:r>
              <a:rPr lang="en-US" sz="1600" dirty="0">
                <a:latin typeface="Times New Roman" panose="02020603050405020304" pitchFamily="18" charset="0"/>
                <a:cs typeface="Times New Roman" panose="02020603050405020304" pitchFamily="18" charset="0"/>
              </a:rPr>
              <a:t>% indicate </a:t>
            </a:r>
            <a:r>
              <a:rPr lang="en-US" sz="1600" dirty="0" smtClean="0">
                <a:latin typeface="Times New Roman" panose="02020603050405020304" pitchFamily="18" charset="0"/>
                <a:cs typeface="Times New Roman" panose="02020603050405020304" pitchFamily="18" charset="0"/>
              </a:rPr>
              <a:t>they </a:t>
            </a:r>
            <a:r>
              <a:rPr lang="en-US" sz="1600" dirty="0">
                <a:latin typeface="Times New Roman" panose="02020603050405020304" pitchFamily="18" charset="0"/>
                <a:cs typeface="Times New Roman" panose="02020603050405020304" pitchFamily="18" charset="0"/>
              </a:rPr>
              <a:t>have no </a:t>
            </a:r>
            <a:r>
              <a:rPr lang="en-US" sz="1600" dirty="0" smtClean="0">
                <a:latin typeface="Times New Roman" panose="02020603050405020304" pitchFamily="18" charset="0"/>
                <a:cs typeface="Times New Roman" panose="02020603050405020304" pitchFamily="18" charset="0"/>
              </a:rPr>
              <a:t>concerns</a:t>
            </a:r>
            <a:r>
              <a:rPr lang="en-US" dirty="0" smtClean="0">
                <a:latin typeface="Times New Roman" panose="02020603050405020304" pitchFamily="18" charset="0"/>
                <a:cs typeface="Times New Roman" panose="02020603050405020304" pitchFamily="18" charset="0"/>
              </a:rPr>
              <a:t/>
            </a:r>
            <a:br>
              <a:rPr lang="en-US" dirty="0" smtClean="0">
                <a:latin typeface="Times New Roman" panose="02020603050405020304" pitchFamily="18" charset="0"/>
                <a:cs typeface="Times New Roman" panose="02020603050405020304" pitchFamily="18" charset="0"/>
              </a:rPr>
            </a:br>
            <a:endParaRPr lang="en-US"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When asked about specific potential concerns, </a:t>
            </a:r>
            <a:r>
              <a:rPr lang="en-US" dirty="0" smtClean="0">
                <a:latin typeface="Times New Roman" panose="02020603050405020304" pitchFamily="18" charset="0"/>
                <a:cs typeface="Times New Roman" panose="02020603050405020304" pitchFamily="18" charset="0"/>
              </a:rPr>
              <a:t>greatest </a:t>
            </a:r>
            <a:r>
              <a:rPr lang="en-US" dirty="0">
                <a:latin typeface="Times New Roman" panose="02020603050405020304" pitchFamily="18" charset="0"/>
                <a:cs typeface="Times New Roman" panose="02020603050405020304" pitchFamily="18" charset="0"/>
              </a:rPr>
              <a:t>concerns were for: </a:t>
            </a:r>
          </a:p>
          <a:p>
            <a:pPr marL="742950" lvl="1" indent="-285750">
              <a:buFont typeface="Arial" panose="020B0604020202020204" pitchFamily="34" charset="0"/>
              <a:buChar char="•"/>
            </a:pPr>
            <a:r>
              <a:rPr lang="en-US" sz="1600" dirty="0">
                <a:latin typeface="Times New Roman" panose="02020603050405020304" pitchFamily="18" charset="0"/>
                <a:cs typeface="Times New Roman" panose="02020603050405020304" pitchFamily="18" charset="0"/>
              </a:rPr>
              <a:t>Potential cost of replacing all cards (61%) </a:t>
            </a:r>
          </a:p>
          <a:p>
            <a:pPr marL="742950" lvl="1" indent="-285750">
              <a:buFont typeface="Arial" panose="020B0604020202020204" pitchFamily="34" charset="0"/>
              <a:buChar char="•"/>
            </a:pPr>
            <a:r>
              <a:rPr lang="en-US" sz="1600" dirty="0">
                <a:latin typeface="Times New Roman" panose="02020603050405020304" pitchFamily="18" charset="0"/>
                <a:cs typeface="Times New Roman" panose="02020603050405020304" pitchFamily="18" charset="0"/>
              </a:rPr>
              <a:t>Potential inability to find lost Medicare numbers (42%)</a:t>
            </a:r>
          </a:p>
          <a:p>
            <a:r>
              <a:rPr lang="en-US" b="1" dirty="0" smtClean="0">
                <a:latin typeface="Times New Roman" panose="02020603050405020304" pitchFamily="18" charset="0"/>
                <a:cs typeface="Times New Roman" panose="02020603050405020304" pitchFamily="18" charset="0"/>
              </a:rPr>
              <a:t/>
            </a:r>
            <a:br>
              <a:rPr lang="en-US" b="1" dirty="0" smtClean="0">
                <a:latin typeface="Times New Roman" panose="02020603050405020304" pitchFamily="18" charset="0"/>
                <a:cs typeface="Times New Roman" panose="02020603050405020304" pitchFamily="18" charset="0"/>
              </a:rPr>
            </a:br>
            <a:r>
              <a:rPr lang="en-US" b="1" dirty="0" smtClean="0">
                <a:latin typeface="Times New Roman" panose="02020603050405020304" pitchFamily="18" charset="0"/>
                <a:cs typeface="Times New Roman" panose="02020603050405020304" pitchFamily="18" charset="0"/>
              </a:rPr>
              <a:t>Communication </a:t>
            </a:r>
            <a:r>
              <a:rPr lang="en-US" b="1" dirty="0">
                <a:latin typeface="Times New Roman" panose="02020603050405020304" pitchFamily="18" charset="0"/>
                <a:cs typeface="Times New Roman" panose="02020603050405020304" pitchFamily="18" charset="0"/>
              </a:rPr>
              <a:t>Opportunities</a:t>
            </a:r>
          </a:p>
          <a:p>
            <a:pPr marL="285750" lvl="0" indent="-285750">
              <a:buFont typeface="Arial" panose="020B0604020202020204" pitchFamily="34" charset="0"/>
              <a:buChar char="•"/>
            </a:pPr>
            <a:r>
              <a:rPr lang="en-US" dirty="0" smtClean="0">
                <a:latin typeface="Times New Roman" panose="02020603050405020304" pitchFamily="18" charset="0"/>
                <a:cs typeface="Times New Roman" panose="02020603050405020304" pitchFamily="18" charset="0"/>
              </a:rPr>
              <a:t>Messaging </a:t>
            </a:r>
            <a:r>
              <a:rPr lang="en-US" dirty="0">
                <a:latin typeface="Times New Roman" panose="02020603050405020304" pitchFamily="18" charset="0"/>
                <a:cs typeface="Times New Roman" panose="02020603050405020304" pitchFamily="18" charset="0"/>
              </a:rPr>
              <a:t>that fills informational gaps and builds on expectations:</a:t>
            </a:r>
          </a:p>
          <a:p>
            <a:pPr marL="742950" lvl="1" indent="-285750">
              <a:buFont typeface="Arial" panose="020B0604020202020204" pitchFamily="34" charset="0"/>
              <a:buChar char="•"/>
            </a:pPr>
            <a:r>
              <a:rPr lang="en-US" sz="1600" dirty="0">
                <a:latin typeface="Times New Roman" panose="02020603050405020304" pitchFamily="18" charset="0"/>
                <a:cs typeface="Times New Roman" panose="02020603050405020304" pitchFamily="18" charset="0"/>
              </a:rPr>
              <a:t>Timing – even among the few aware, there is little knowledge about timing</a:t>
            </a:r>
          </a:p>
          <a:p>
            <a:pPr marL="742950" lvl="1" indent="-285750">
              <a:buFont typeface="Arial" panose="020B0604020202020204" pitchFamily="34" charset="0"/>
              <a:buChar char="•"/>
            </a:pPr>
            <a:r>
              <a:rPr lang="en-US" sz="1600" dirty="0">
                <a:latin typeface="Times New Roman" panose="02020603050405020304" pitchFamily="18" charset="0"/>
                <a:cs typeface="Times New Roman" panose="02020603050405020304" pitchFamily="18" charset="0"/>
              </a:rPr>
              <a:t>Key message of Social Security Number removal, as this is seen as a positive change</a:t>
            </a:r>
          </a:p>
          <a:p>
            <a:pPr marL="742950" lvl="1" indent="-285750">
              <a:buFont typeface="Arial" panose="020B0604020202020204" pitchFamily="34" charset="0"/>
              <a:buChar char="•"/>
            </a:pPr>
            <a:r>
              <a:rPr lang="en-US" sz="1600" dirty="0">
                <a:latin typeface="Times New Roman" panose="02020603050405020304" pitchFamily="18" charset="0"/>
                <a:cs typeface="Times New Roman" panose="02020603050405020304" pitchFamily="18" charset="0"/>
              </a:rPr>
              <a:t>Reinforce what to do once the card is received</a:t>
            </a:r>
          </a:p>
          <a:p>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4"/>
          </p:nvPr>
        </p:nvSpPr>
        <p:spPr>
          <a:xfrm>
            <a:off x="7010400" y="6490855"/>
            <a:ext cx="2133600" cy="365125"/>
          </a:xfrm>
        </p:spPr>
        <p:txBody>
          <a:bodyPr/>
          <a:lstStyle/>
          <a:p>
            <a:pPr fontAlgn="auto">
              <a:spcBef>
                <a:spcPts val="0"/>
              </a:spcBef>
              <a:spcAft>
                <a:spcPts val="0"/>
              </a:spcAft>
            </a:pPr>
            <a:r>
              <a:rPr lang="en-US" dirty="0" smtClean="0">
                <a:solidFill>
                  <a:prstClr val="black">
                    <a:tint val="75000"/>
                  </a:prstClr>
                </a:solidFill>
              </a:rPr>
              <a:t>10</a:t>
            </a:r>
            <a:endParaRPr lang="en-US" dirty="0">
              <a:solidFill>
                <a:prstClr val="black">
                  <a:tint val="75000"/>
                </a:prstClr>
              </a:solidFill>
            </a:endParaRPr>
          </a:p>
        </p:txBody>
      </p:sp>
    </p:spTree>
    <p:extLst>
      <p:ext uri="{BB962C8B-B14F-4D97-AF65-F5344CB8AC3E}">
        <p14:creationId xmlns:p14="http://schemas.microsoft.com/office/powerpoint/2010/main" val="153101336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59740" y="256794"/>
            <a:ext cx="8150860" cy="430887"/>
          </a:xfrm>
          <a:prstGeom prst="rect">
            <a:avLst/>
          </a:prstGeom>
        </p:spPr>
        <p:txBody>
          <a:bodyPr vert="horz" wrap="square" lIns="0" tIns="0" rIns="0" bIns="0" rtlCol="0">
            <a:spAutoFit/>
          </a:bodyPr>
          <a:lstStyle/>
          <a:p>
            <a:pPr marL="12700">
              <a:lnSpc>
                <a:spcPct val="100000"/>
              </a:lnSpc>
              <a:tabLst>
                <a:tab pos="354965" algn="l"/>
                <a:tab pos="355600" algn="l"/>
              </a:tabLst>
            </a:pPr>
            <a:r>
              <a:rPr lang="en-US" dirty="0" smtClean="0"/>
              <a:t>Your Guide </a:t>
            </a:r>
            <a:r>
              <a:rPr lang="en-US" dirty="0"/>
              <a:t>for Outreach</a:t>
            </a:r>
          </a:p>
        </p:txBody>
      </p:sp>
      <p:sp>
        <p:nvSpPr>
          <p:cNvPr id="3" name="object 3"/>
          <p:cNvSpPr txBox="1"/>
          <p:nvPr/>
        </p:nvSpPr>
        <p:spPr>
          <a:xfrm>
            <a:off x="459740" y="1104138"/>
            <a:ext cx="7917180" cy="5601533"/>
          </a:xfrm>
          <a:prstGeom prst="rect">
            <a:avLst/>
          </a:prstGeom>
        </p:spPr>
        <p:txBody>
          <a:bodyPr vert="horz" wrap="square" lIns="0" tIns="0" rIns="0" bIns="0" rtlCol="0">
            <a:spAutoFit/>
          </a:bodyPr>
          <a:lstStyle/>
          <a:p>
            <a:pPr marL="12700" marR="190500">
              <a:tabLst>
                <a:tab pos="354965" algn="l"/>
                <a:tab pos="355600" algn="l"/>
              </a:tabLst>
            </a:pPr>
            <a:r>
              <a:rPr lang="en-US" b="1" u="sng" dirty="0">
                <a:latin typeface="Times New Roman" panose="02020603050405020304" pitchFamily="18" charset="0"/>
                <a:cs typeface="Times New Roman" panose="02020603050405020304" pitchFamily="18" charset="0"/>
              </a:rPr>
              <a:t>October 2017 – </a:t>
            </a:r>
            <a:r>
              <a:rPr lang="en-US" b="1" u="sng" dirty="0" smtClean="0">
                <a:latin typeface="Times New Roman" panose="02020603050405020304" pitchFamily="18" charset="0"/>
                <a:cs typeface="Times New Roman" panose="02020603050405020304" pitchFamily="18" charset="0"/>
              </a:rPr>
              <a:t>December 2017: Open Enrollment</a:t>
            </a:r>
            <a:endParaRPr lang="en-US" b="1" u="sng" dirty="0">
              <a:latin typeface="Times New Roman" panose="02020603050405020304" pitchFamily="18" charset="0"/>
              <a:cs typeface="Times New Roman" panose="02020603050405020304" pitchFamily="18" charset="0"/>
            </a:endParaRPr>
          </a:p>
          <a:p>
            <a:pPr marL="355600" marR="190500" indent="-342900">
              <a:buFont typeface="Arial"/>
              <a:buChar char="•"/>
              <a:tabLst>
                <a:tab pos="354965" algn="l"/>
                <a:tab pos="355600" algn="l"/>
              </a:tabLst>
            </a:pPr>
            <a:r>
              <a:rPr lang="en-US" dirty="0">
                <a:latin typeface="Times New Roman" panose="02020603050405020304" pitchFamily="18" charset="0"/>
                <a:cs typeface="Times New Roman" panose="02020603050405020304" pitchFamily="18" charset="0"/>
              </a:rPr>
              <a:t>Continue </a:t>
            </a:r>
            <a:r>
              <a:rPr lang="en-US" dirty="0" smtClean="0">
                <a:latin typeface="Times New Roman" panose="02020603050405020304" pitchFamily="18" charset="0"/>
                <a:cs typeface="Times New Roman" panose="02020603050405020304" pitchFamily="18" charset="0"/>
              </a:rPr>
              <a:t>“Card Awareness” outreach </a:t>
            </a:r>
            <a:r>
              <a:rPr lang="en-US" dirty="0">
                <a:latin typeface="Times New Roman" panose="02020603050405020304" pitchFamily="18" charset="0"/>
                <a:cs typeface="Times New Roman" panose="02020603050405020304" pitchFamily="18" charset="0"/>
              </a:rPr>
              <a:t>through </a:t>
            </a:r>
            <a:r>
              <a:rPr lang="en-US" dirty="0" smtClean="0">
                <a:latin typeface="Times New Roman" panose="02020603050405020304" pitchFamily="18" charset="0"/>
                <a:cs typeface="Times New Roman" panose="02020603050405020304" pitchFamily="18" charset="0"/>
              </a:rPr>
              <a:t>messaging embedded in regular Open </a:t>
            </a:r>
            <a:r>
              <a:rPr lang="en-US" dirty="0">
                <a:latin typeface="Times New Roman" panose="02020603050405020304" pitchFamily="18" charset="0"/>
                <a:cs typeface="Times New Roman" panose="02020603050405020304" pitchFamily="18" charset="0"/>
              </a:rPr>
              <a:t>Enrollment events and earned media, steady drumbeat messaging via press, social media, speaking engagements, blogs, etc</a:t>
            </a:r>
            <a:r>
              <a:rPr lang="en-US" dirty="0" smtClean="0">
                <a:latin typeface="Times New Roman" panose="02020603050405020304" pitchFamily="18" charset="0"/>
                <a:cs typeface="Times New Roman" panose="02020603050405020304" pitchFamily="18" charset="0"/>
              </a:rPr>
              <a:t>.</a:t>
            </a:r>
          </a:p>
          <a:p>
            <a:pPr marL="355600" marR="190500" indent="-342900">
              <a:buFont typeface="Arial"/>
              <a:buChar char="•"/>
              <a:tabLst>
                <a:tab pos="354965" algn="l"/>
                <a:tab pos="355600" algn="l"/>
              </a:tabLst>
            </a:pPr>
            <a:r>
              <a:rPr lang="en-US" dirty="0" smtClean="0">
                <a:latin typeface="Times New Roman" panose="02020603050405020304" pitchFamily="18" charset="0"/>
                <a:cs typeface="Times New Roman" panose="02020603050405020304" pitchFamily="18" charset="0"/>
              </a:rPr>
              <a:t>Card messaging should supplement, but not supersede “review and compare” actions for Open Enrollment</a:t>
            </a:r>
          </a:p>
          <a:p>
            <a:pPr marL="12700" marR="190500">
              <a:tabLst>
                <a:tab pos="354965" algn="l"/>
                <a:tab pos="355600" algn="l"/>
              </a:tabLst>
            </a:pPr>
            <a:endParaRPr lang="en-US" dirty="0" smtClean="0">
              <a:latin typeface="Times New Roman" panose="02020603050405020304" pitchFamily="18" charset="0"/>
              <a:cs typeface="Times New Roman" panose="02020603050405020304" pitchFamily="18" charset="0"/>
            </a:endParaRPr>
          </a:p>
          <a:p>
            <a:pPr marL="12700" marR="190500">
              <a:tabLst>
                <a:tab pos="354965" algn="l"/>
                <a:tab pos="355600" algn="l"/>
              </a:tabLst>
            </a:pPr>
            <a:r>
              <a:rPr lang="en-US" b="1" u="sng" dirty="0" smtClean="0">
                <a:latin typeface="Times New Roman" panose="02020603050405020304" pitchFamily="18" charset="0"/>
                <a:cs typeface="Times New Roman" panose="02020603050405020304" pitchFamily="18" charset="0"/>
              </a:rPr>
              <a:t>January 2018 </a:t>
            </a:r>
            <a:r>
              <a:rPr lang="en-US" b="1" u="sng" dirty="0">
                <a:latin typeface="Times New Roman" panose="02020603050405020304" pitchFamily="18" charset="0"/>
                <a:cs typeface="Times New Roman" panose="02020603050405020304" pitchFamily="18" charset="0"/>
              </a:rPr>
              <a:t>– </a:t>
            </a:r>
            <a:r>
              <a:rPr lang="en-US" b="1" u="sng" dirty="0" smtClean="0">
                <a:latin typeface="Times New Roman" panose="02020603050405020304" pitchFamily="18" charset="0"/>
                <a:cs typeface="Times New Roman" panose="02020603050405020304" pitchFamily="18" charset="0"/>
              </a:rPr>
              <a:t>March 2018: New Cards are Coming!</a:t>
            </a:r>
            <a:endParaRPr lang="en-US" b="1" u="sng" dirty="0">
              <a:latin typeface="Times New Roman" panose="02020603050405020304" pitchFamily="18" charset="0"/>
              <a:cs typeface="Times New Roman" panose="02020603050405020304" pitchFamily="18" charset="0"/>
            </a:endParaRPr>
          </a:p>
          <a:p>
            <a:pPr marL="355600" marR="190500" indent="-342900">
              <a:buFont typeface="Arial"/>
              <a:buChar char="•"/>
              <a:tabLst>
                <a:tab pos="354965" algn="l"/>
                <a:tab pos="355600" algn="l"/>
              </a:tabLst>
            </a:pPr>
            <a:r>
              <a:rPr lang="en-US" dirty="0" smtClean="0">
                <a:latin typeface="Times New Roman" panose="02020603050405020304" pitchFamily="18" charset="0"/>
                <a:cs typeface="Times New Roman" panose="02020603050405020304" pitchFamily="18" charset="0"/>
              </a:rPr>
              <a:t>Ramp up pre-mailing outreach and identify opportunities for sharing messages and materials with providers and people with Medicare</a:t>
            </a:r>
            <a:endParaRPr lang="en-US" dirty="0">
              <a:latin typeface="Times New Roman" panose="02020603050405020304" pitchFamily="18" charset="0"/>
              <a:cs typeface="Times New Roman" panose="02020603050405020304" pitchFamily="18" charset="0"/>
            </a:endParaRPr>
          </a:p>
          <a:p>
            <a:pPr marL="12700" marR="190500">
              <a:tabLst>
                <a:tab pos="354965" algn="l"/>
                <a:tab pos="355600" algn="l"/>
              </a:tabLst>
            </a:pPr>
            <a:endParaRPr lang="en-US" u="sng" dirty="0" smtClean="0">
              <a:latin typeface="Times New Roman" panose="02020603050405020304" pitchFamily="18" charset="0"/>
              <a:cs typeface="Times New Roman" panose="02020603050405020304" pitchFamily="18" charset="0"/>
            </a:endParaRPr>
          </a:p>
          <a:p>
            <a:pPr marL="12700" marR="190500">
              <a:tabLst>
                <a:tab pos="354965" algn="l"/>
                <a:tab pos="355600" algn="l"/>
              </a:tabLst>
            </a:pPr>
            <a:r>
              <a:rPr lang="en-US" b="1" u="sng" dirty="0" smtClean="0">
                <a:latin typeface="Times New Roman" panose="02020603050405020304" pitchFamily="18" charset="0"/>
                <a:cs typeface="Times New Roman" panose="02020603050405020304" pitchFamily="18" charset="0"/>
              </a:rPr>
              <a:t>April 2018 – April 2019: Watch for your New Card</a:t>
            </a:r>
          </a:p>
          <a:p>
            <a:pPr marL="355600" marR="190500" indent="-342900">
              <a:buFont typeface="Arial"/>
              <a:buChar char="•"/>
              <a:tabLst>
                <a:tab pos="354965" algn="l"/>
                <a:tab pos="355600" algn="l"/>
              </a:tabLst>
            </a:pPr>
            <a:r>
              <a:rPr lang="en-US" dirty="0" smtClean="0">
                <a:latin typeface="Times New Roman" panose="02020603050405020304" pitchFamily="18" charset="0"/>
                <a:cs typeface="Times New Roman" panose="02020603050405020304" pitchFamily="18" charset="0"/>
              </a:rPr>
              <a:t>Cards are mailed!</a:t>
            </a:r>
          </a:p>
          <a:p>
            <a:pPr marL="355600" marR="190500" indent="-342900">
              <a:buFont typeface="Arial"/>
              <a:buChar char="•"/>
              <a:tabLst>
                <a:tab pos="354965" algn="l"/>
                <a:tab pos="355600" algn="l"/>
              </a:tabLst>
            </a:pPr>
            <a:r>
              <a:rPr lang="en-US" dirty="0" smtClean="0">
                <a:latin typeface="Times New Roman" panose="02020603050405020304" pitchFamily="18" charset="0"/>
                <a:cs typeface="Times New Roman" panose="02020603050405020304" pitchFamily="18" charset="0"/>
              </a:rPr>
              <a:t>Simple, direct instructions included with the new card mailing</a:t>
            </a:r>
          </a:p>
          <a:p>
            <a:pPr marL="355600" marR="190500" indent="-342900">
              <a:buFont typeface="Arial"/>
              <a:buChar char="•"/>
              <a:tabLst>
                <a:tab pos="354965" algn="l"/>
                <a:tab pos="355600" algn="l"/>
              </a:tabLst>
            </a:pPr>
            <a:r>
              <a:rPr lang="en-US" dirty="0" smtClean="0">
                <a:latin typeface="Times New Roman" panose="02020603050405020304" pitchFamily="18" charset="0"/>
                <a:cs typeface="Times New Roman" panose="02020603050405020304" pitchFamily="18" charset="0"/>
              </a:rPr>
              <a:t>Active, localized information sharing</a:t>
            </a:r>
          </a:p>
          <a:p>
            <a:pPr marL="355600" marR="190500" indent="-342900">
              <a:buFont typeface="Arial"/>
              <a:buChar char="•"/>
              <a:tabLst>
                <a:tab pos="354965" algn="l"/>
                <a:tab pos="355600" algn="l"/>
              </a:tabLst>
            </a:pPr>
            <a:r>
              <a:rPr lang="en-US" dirty="0" smtClean="0">
                <a:latin typeface="Times New Roman" panose="02020603050405020304" pitchFamily="18" charset="0"/>
                <a:cs typeface="Times New Roman" panose="02020603050405020304" pitchFamily="18" charset="0"/>
              </a:rPr>
              <a:t>Robust messaging on Medicare.gov, 800-MEDICARE, Medicare social media</a:t>
            </a:r>
          </a:p>
          <a:p>
            <a:pPr marL="355600" marR="190500" indent="-342900">
              <a:buFont typeface="Arial"/>
              <a:buChar char="•"/>
              <a:tabLst>
                <a:tab pos="354965" algn="l"/>
                <a:tab pos="355600" algn="l"/>
              </a:tabLst>
            </a:pPr>
            <a:r>
              <a:rPr lang="en-US" dirty="0" smtClean="0">
                <a:latin typeface="Times New Roman" panose="02020603050405020304" pitchFamily="18" charset="0"/>
                <a:cs typeface="Times New Roman" panose="02020603050405020304" pitchFamily="18" charset="0"/>
              </a:rPr>
              <a:t>Specialized communications for those with limited English proficiency and alternative format needs</a:t>
            </a:r>
          </a:p>
          <a:p>
            <a:pPr marL="12700" marR="190500">
              <a:lnSpc>
                <a:spcPct val="100000"/>
              </a:lnSpc>
              <a:tabLst>
                <a:tab pos="354965" algn="l"/>
                <a:tab pos="355600" algn="l"/>
              </a:tabLst>
            </a:pPr>
            <a:endParaRPr lang="en-US" sz="2000" spc="-5" dirty="0" smtClean="0">
              <a:latin typeface="Times New Roman" panose="02020603050405020304" pitchFamily="18" charset="0"/>
              <a:cs typeface="Times New Roman" panose="02020603050405020304" pitchFamily="18" charset="0"/>
            </a:endParaRPr>
          </a:p>
          <a:p>
            <a:pPr marL="355600" marR="190500" indent="-342900">
              <a:lnSpc>
                <a:spcPct val="100000"/>
              </a:lnSpc>
              <a:buFont typeface="Arial"/>
              <a:buChar char="•"/>
              <a:tabLst>
                <a:tab pos="354965" algn="l"/>
                <a:tab pos="355600" algn="l"/>
              </a:tabLst>
            </a:pPr>
            <a:endParaRPr sz="2000" dirty="0">
              <a:latin typeface="Times New Roman"/>
              <a:cs typeface="Times New Roman"/>
            </a:endParaRPr>
          </a:p>
        </p:txBody>
      </p:sp>
      <p:sp>
        <p:nvSpPr>
          <p:cNvPr id="4" name="Slide Number Placeholder 3"/>
          <p:cNvSpPr>
            <a:spLocks noGrp="1"/>
          </p:cNvSpPr>
          <p:nvPr>
            <p:ph type="sldNum" sz="quarter" idx="4"/>
          </p:nvPr>
        </p:nvSpPr>
        <p:spPr/>
        <p:txBody>
          <a:bodyPr/>
          <a:lstStyle/>
          <a:p>
            <a:pPr fontAlgn="auto">
              <a:spcBef>
                <a:spcPts val="0"/>
              </a:spcBef>
              <a:spcAft>
                <a:spcPts val="0"/>
              </a:spcAft>
            </a:pPr>
            <a:fld id="{7022FF3C-310F-4809-A5BE-BC5BA8AA108D}" type="slidenum">
              <a:rPr lang="en-US" smtClean="0">
                <a:solidFill>
                  <a:prstClr val="black">
                    <a:tint val="75000"/>
                  </a:prstClr>
                </a:solidFill>
              </a:rPr>
              <a:pPr fontAlgn="auto">
                <a:spcBef>
                  <a:spcPts val="0"/>
                </a:spcBef>
                <a:spcAft>
                  <a:spcPts val="0"/>
                </a:spcAft>
              </a:pPr>
              <a:t>11</a:t>
            </a:fld>
            <a:endParaRPr lang="en-US" dirty="0">
              <a:solidFill>
                <a:prstClr val="black">
                  <a:tint val="75000"/>
                </a:prstClr>
              </a:solidFill>
            </a:endParaRPr>
          </a:p>
        </p:txBody>
      </p:sp>
    </p:spTree>
    <p:extLst>
      <p:ext uri="{BB962C8B-B14F-4D97-AF65-F5344CB8AC3E}">
        <p14:creationId xmlns:p14="http://schemas.microsoft.com/office/powerpoint/2010/main" val="320653041"/>
      </p:ext>
    </p:extLst>
  </p:cSld>
  <p:clrMapOvr>
    <a:masterClrMapping/>
  </p:clrMapOvr>
  <mc:AlternateContent xmlns:mc="http://schemas.openxmlformats.org/markup-compatibility/2006" xmlns:p14="http://schemas.microsoft.com/office/powerpoint/2010/main">
    <mc:Choice Requires="p14">
      <p:transition spd="slow" p14:dur="2000" advTm="46806"/>
    </mc:Choice>
    <mc:Fallback xmlns="">
      <p:transition spd="slow" advTm="46806"/>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54913"/>
            <a:ext cx="9144000" cy="430887"/>
          </a:xfrm>
        </p:spPr>
        <p:txBody>
          <a:bodyPr/>
          <a:lstStyle/>
          <a:p>
            <a:r>
              <a:rPr lang="en-US" sz="2800" dirty="0"/>
              <a:t>Outreach &amp; Education Materials for </a:t>
            </a:r>
            <a:r>
              <a:rPr lang="en-US" sz="2800" dirty="0" smtClean="0"/>
              <a:t>Public</a:t>
            </a:r>
            <a:endParaRPr lang="en-US" sz="2800" dirty="0"/>
          </a:p>
        </p:txBody>
      </p:sp>
      <p:sp>
        <p:nvSpPr>
          <p:cNvPr id="3" name="Text Placeholder 2"/>
          <p:cNvSpPr>
            <a:spLocks noGrp="1"/>
          </p:cNvSpPr>
          <p:nvPr>
            <p:ph type="body" idx="1"/>
          </p:nvPr>
        </p:nvSpPr>
        <p:spPr>
          <a:xfrm>
            <a:off x="595377" y="1104140"/>
            <a:ext cx="7953247" cy="8448467"/>
          </a:xfrm>
        </p:spPr>
        <p:txBody>
          <a:bodyPr/>
          <a:lstStyle/>
          <a:p>
            <a:endParaRPr lang="en-US" dirty="0" smtClean="0">
              <a:latin typeface="Times New Roman" panose="02020603050405020304" pitchFamily="18" charset="0"/>
              <a:cs typeface="Times New Roman" panose="02020603050405020304" pitchFamily="18" charset="0"/>
            </a:endParaRPr>
          </a:p>
          <a:p>
            <a:r>
              <a:rPr lang="en-US" sz="2100" dirty="0">
                <a:latin typeface="Times New Roman" panose="02020603050405020304" pitchFamily="18" charset="0"/>
                <a:cs typeface="Times New Roman" panose="02020603050405020304" pitchFamily="18" charset="0"/>
              </a:rPr>
              <a:t>Materials </a:t>
            </a:r>
            <a:r>
              <a:rPr lang="en-US" sz="2100" dirty="0" smtClean="0">
                <a:latin typeface="Times New Roman" panose="02020603050405020304" pitchFamily="18" charset="0"/>
                <a:cs typeface="Times New Roman" panose="02020603050405020304" pitchFamily="18" charset="0"/>
              </a:rPr>
              <a:t>for People </a:t>
            </a:r>
            <a:r>
              <a:rPr lang="en-US" sz="2100" dirty="0">
                <a:latin typeface="Times New Roman" panose="02020603050405020304" pitchFamily="18" charset="0"/>
                <a:cs typeface="Times New Roman" panose="02020603050405020304" pitchFamily="18" charset="0"/>
              </a:rPr>
              <a:t>with Medicare:</a:t>
            </a:r>
          </a:p>
          <a:p>
            <a:endParaRPr lang="en-US" dirty="0">
              <a:latin typeface="Times New Roman" panose="02020603050405020304" pitchFamily="18" charset="0"/>
              <a:cs typeface="Times New Roman" panose="02020603050405020304" pitchFamily="18" charset="0"/>
            </a:endParaRPr>
          </a:p>
          <a:p>
            <a:pPr lvl="1"/>
            <a:r>
              <a:rPr lang="en-US" sz="2000" b="1" i="1" dirty="0">
                <a:latin typeface="Times New Roman" panose="02020603050405020304" pitchFamily="18" charset="0"/>
                <a:cs typeface="Times New Roman" panose="02020603050405020304" pitchFamily="18" charset="0"/>
              </a:rPr>
              <a:t>Medicare &amp; You </a:t>
            </a:r>
            <a:r>
              <a:rPr lang="en-US" sz="2000" b="1" dirty="0">
                <a:latin typeface="Times New Roman" panose="02020603050405020304" pitchFamily="18" charset="0"/>
                <a:cs typeface="Times New Roman" panose="02020603050405020304" pitchFamily="18" charset="0"/>
              </a:rPr>
              <a:t>2018 </a:t>
            </a:r>
            <a:r>
              <a:rPr lang="en-US" sz="2000" b="1" dirty="0" smtClean="0">
                <a:latin typeface="Times New Roman" panose="02020603050405020304" pitchFamily="18" charset="0"/>
                <a:cs typeface="Times New Roman" panose="02020603050405020304" pitchFamily="18" charset="0"/>
              </a:rPr>
              <a:t>Handbook  </a:t>
            </a:r>
            <a:r>
              <a:rPr lang="en-US" dirty="0">
                <a:latin typeface="Times New Roman" panose="02020603050405020304" pitchFamily="18" charset="0"/>
                <a:cs typeface="Times New Roman" panose="02020603050405020304" pitchFamily="18" charset="0"/>
              </a:rPr>
              <a:t>(mailing </a:t>
            </a:r>
            <a:r>
              <a:rPr lang="en-US" dirty="0" smtClean="0">
                <a:latin typeface="Times New Roman" panose="02020603050405020304" pitchFamily="18" charset="0"/>
                <a:cs typeface="Times New Roman" panose="02020603050405020304" pitchFamily="18" charset="0"/>
              </a:rPr>
              <a:t>now)Inside front cover is a “heads up” that new Medicare cards are coming and why, an image of the new card, card mailing timeframes, and basic tips for getting ready, like making sure your address is up to date with Social Security </a:t>
            </a:r>
          </a:p>
          <a:p>
            <a:pPr lvl="3"/>
            <a:endParaRPr lang="en-US" dirty="0">
              <a:latin typeface="Times New Roman" panose="02020603050405020304" pitchFamily="18" charset="0"/>
              <a:cs typeface="Times New Roman" panose="02020603050405020304" pitchFamily="18" charset="0"/>
            </a:endParaRPr>
          </a:p>
          <a:p>
            <a:pPr lvl="1"/>
            <a:r>
              <a:rPr lang="en-US" sz="2000" b="1" dirty="0">
                <a:latin typeface="Times New Roman" panose="02020603050405020304" pitchFamily="18" charset="0"/>
                <a:cs typeface="Times New Roman" panose="02020603050405020304" pitchFamily="18" charset="0"/>
              </a:rPr>
              <a:t>Medicare </a:t>
            </a:r>
            <a:r>
              <a:rPr lang="en-US" sz="2000" b="1" dirty="0" smtClean="0">
                <a:latin typeface="Times New Roman" panose="02020603050405020304" pitchFamily="18" charset="0"/>
                <a:cs typeface="Times New Roman" panose="02020603050405020304" pitchFamily="18" charset="0"/>
              </a:rPr>
              <a:t>2017-2018 Calendar  </a:t>
            </a:r>
            <a:r>
              <a:rPr lang="en-US" dirty="0" smtClean="0">
                <a:latin typeface="Times New Roman" panose="02020603050405020304" pitchFamily="18" charset="0"/>
                <a:cs typeface="Times New Roman" panose="02020603050405020304" pitchFamily="18" charset="0"/>
              </a:rPr>
              <a:t>(Sold Out – more coming soon!)</a:t>
            </a:r>
            <a:endParaRPr lang="en-US" dirty="0">
              <a:latin typeface="Times New Roman" panose="02020603050405020304" pitchFamily="18" charset="0"/>
              <a:cs typeface="Times New Roman" panose="02020603050405020304" pitchFamily="18" charset="0"/>
            </a:endParaRPr>
          </a:p>
          <a:p>
            <a:pPr marL="900113" lvl="2" indent="-214313">
              <a:buFont typeface="Arial" panose="020B0604020202020204" pitchFamily="34" charset="0"/>
              <a:buChar char="•"/>
            </a:pPr>
            <a:r>
              <a:rPr lang="en-US" dirty="0" smtClean="0">
                <a:latin typeface="Times New Roman" panose="02020603050405020304" pitchFamily="18" charset="0"/>
                <a:cs typeface="Times New Roman" panose="02020603050405020304" pitchFamily="18" charset="0"/>
              </a:rPr>
              <a:t>The March 2018 page includes a reminder that new Medicare cards are coming</a:t>
            </a:r>
          </a:p>
          <a:p>
            <a:pPr lvl="3"/>
            <a:endParaRPr lang="en-US" dirty="0">
              <a:latin typeface="Times New Roman" panose="02020603050405020304" pitchFamily="18" charset="0"/>
              <a:cs typeface="Times New Roman" panose="02020603050405020304" pitchFamily="18" charset="0"/>
            </a:endParaRPr>
          </a:p>
          <a:p>
            <a:pPr lvl="1"/>
            <a:r>
              <a:rPr lang="en-US" sz="2000" b="1" dirty="0" smtClean="0">
                <a:latin typeface="Times New Roman" panose="02020603050405020304" pitchFamily="18" charset="0"/>
                <a:cs typeface="Times New Roman" panose="02020603050405020304" pitchFamily="18" charset="0"/>
              </a:rPr>
              <a:t>One-Page </a:t>
            </a:r>
            <a:r>
              <a:rPr lang="en-US" sz="2000" b="1" dirty="0">
                <a:latin typeface="Times New Roman" panose="02020603050405020304" pitchFamily="18" charset="0"/>
                <a:cs typeface="Times New Roman" panose="02020603050405020304" pitchFamily="18" charset="0"/>
              </a:rPr>
              <a:t>Flyer  </a:t>
            </a:r>
            <a:r>
              <a:rPr lang="en-US" dirty="0">
                <a:latin typeface="Times New Roman" panose="02020603050405020304" pitchFamily="18" charset="0"/>
                <a:cs typeface="Times New Roman" panose="02020603050405020304" pitchFamily="18" charset="0"/>
              </a:rPr>
              <a:t>(available </a:t>
            </a:r>
            <a:r>
              <a:rPr lang="en-US" dirty="0" smtClean="0">
                <a:latin typeface="Times New Roman" panose="02020603050405020304" pitchFamily="18" charset="0"/>
                <a:cs typeface="Times New Roman" panose="02020603050405020304" pitchFamily="18" charset="0"/>
              </a:rPr>
              <a:t>for </a:t>
            </a:r>
            <a:r>
              <a:rPr lang="en-US" dirty="0">
                <a:latin typeface="Times New Roman" panose="02020603050405020304" pitchFamily="18" charset="0"/>
                <a:cs typeface="Times New Roman" panose="02020603050405020304" pitchFamily="18" charset="0"/>
              </a:rPr>
              <a:t>download </a:t>
            </a:r>
            <a:r>
              <a:rPr lang="en-US" dirty="0" smtClean="0">
                <a:latin typeface="Times New Roman" panose="02020603050405020304" pitchFamily="18" charset="0"/>
                <a:cs typeface="Times New Roman" panose="02020603050405020304" pitchFamily="18" charset="0"/>
              </a:rPr>
              <a:t>this month or </a:t>
            </a:r>
            <a:r>
              <a:rPr lang="en-US" dirty="0">
                <a:latin typeface="Times New Roman" panose="02020603050405020304" pitchFamily="18" charset="0"/>
                <a:cs typeface="Times New Roman" panose="02020603050405020304" pitchFamily="18" charset="0"/>
              </a:rPr>
              <a:t>order </a:t>
            </a:r>
            <a:r>
              <a:rPr lang="en-US" dirty="0" smtClean="0">
                <a:latin typeface="Times New Roman" panose="02020603050405020304" pitchFamily="18" charset="0"/>
                <a:cs typeface="Times New Roman" panose="02020603050405020304" pitchFamily="18" charset="0"/>
              </a:rPr>
              <a:t>print copies in Oct) </a:t>
            </a:r>
            <a:endParaRPr lang="en-US" dirty="0">
              <a:latin typeface="Times New Roman" panose="02020603050405020304" pitchFamily="18" charset="0"/>
              <a:cs typeface="Times New Roman" panose="02020603050405020304" pitchFamily="18" charset="0"/>
            </a:endParaRPr>
          </a:p>
          <a:p>
            <a:pPr marL="900113" lvl="2" indent="-214313">
              <a:buFont typeface="Arial" panose="020B0604020202020204" pitchFamily="34" charset="0"/>
              <a:buChar char="•"/>
            </a:pPr>
            <a:r>
              <a:rPr lang="en-US" dirty="0" smtClean="0">
                <a:latin typeface="Times New Roman" panose="02020603050405020304" pitchFamily="18" charset="0"/>
                <a:cs typeface="Times New Roman" panose="02020603050405020304" pitchFamily="18" charset="0"/>
              </a:rPr>
              <a:t>Stand-alone reprint handout of </a:t>
            </a:r>
            <a:r>
              <a:rPr lang="en-US" i="1" dirty="0" smtClean="0">
                <a:latin typeface="Times New Roman" panose="02020603050405020304" pitchFamily="18" charset="0"/>
                <a:cs typeface="Times New Roman" panose="02020603050405020304" pitchFamily="18" charset="0"/>
              </a:rPr>
              <a:t>Medicare &amp; You </a:t>
            </a:r>
            <a:r>
              <a:rPr lang="en-US" dirty="0" smtClean="0">
                <a:latin typeface="Times New Roman" panose="02020603050405020304" pitchFamily="18" charset="0"/>
                <a:cs typeface="Times New Roman" panose="02020603050405020304" pitchFamily="18" charset="0"/>
              </a:rPr>
              <a:t>page</a:t>
            </a:r>
          </a:p>
          <a:p>
            <a:pPr lvl="3"/>
            <a:endParaRPr lang="en-US" dirty="0">
              <a:latin typeface="Times New Roman" panose="02020603050405020304" pitchFamily="18" charset="0"/>
              <a:cs typeface="Times New Roman" panose="02020603050405020304" pitchFamily="18" charset="0"/>
            </a:endParaRPr>
          </a:p>
          <a:p>
            <a:pPr lvl="1"/>
            <a:endParaRPr lang="en-US" dirty="0" smtClean="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a:p>
            <a:endParaRPr lang="en-US" dirty="0" smtClean="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a:p>
            <a:endParaRPr lang="en-US" dirty="0" smtClean="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a:p>
            <a:endParaRPr lang="en-US" dirty="0" smtClean="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a:p>
            <a:endParaRPr lang="en-US" dirty="0" smtClean="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a:p>
            <a:endParaRPr lang="en-US" dirty="0" smtClean="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a:p>
            <a:endParaRPr lang="en-US" dirty="0" smtClean="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4"/>
          </p:nvPr>
        </p:nvSpPr>
        <p:spPr/>
        <p:txBody>
          <a:bodyPr/>
          <a:lstStyle/>
          <a:p>
            <a:fld id="{7022FF3C-310F-4809-A5BE-BC5BA8AA108D}" type="slidenum">
              <a:rPr>
                <a:solidFill>
                  <a:prstClr val="black">
                    <a:tint val="75000"/>
                  </a:prstClr>
                </a:solidFill>
              </a:rPr>
              <a:pPr/>
              <a:t>12</a:t>
            </a:fld>
            <a:endParaRPr dirty="0">
              <a:solidFill>
                <a:prstClr val="black">
                  <a:tint val="75000"/>
                </a:prstClr>
              </a:solidFill>
            </a:endParaRPr>
          </a:p>
        </p:txBody>
      </p:sp>
    </p:spTree>
    <p:extLst>
      <p:ext uri="{BB962C8B-B14F-4D97-AF65-F5344CB8AC3E}">
        <p14:creationId xmlns:p14="http://schemas.microsoft.com/office/powerpoint/2010/main" val="232458425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r>
              <a:rPr lang="en-US" dirty="0" smtClean="0"/>
              <a:t>Medicare &amp; You page/Flyer</a:t>
            </a:r>
            <a:endParaRPr lang="en-US" dirty="0"/>
          </a:p>
        </p:txBody>
      </p:sp>
      <p:pic>
        <p:nvPicPr>
          <p:cNvPr id="5" name="Picture 4" descr="This graphic is a representation of the CMS Product Number 12002." title="CMS Product Number 1200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00200" y="609598"/>
            <a:ext cx="4392519" cy="5684436"/>
          </a:xfrm>
          <a:prstGeom prst="rect">
            <a:avLst/>
          </a:prstGeom>
          <a:ln>
            <a:solidFill>
              <a:schemeClr val="accent1"/>
            </a:solidFill>
          </a:ln>
        </p:spPr>
      </p:pic>
      <p:sp>
        <p:nvSpPr>
          <p:cNvPr id="4" name="TextBox 3"/>
          <p:cNvSpPr txBox="1"/>
          <p:nvPr/>
        </p:nvSpPr>
        <p:spPr>
          <a:xfrm>
            <a:off x="6781800" y="3128652"/>
            <a:ext cx="1676400" cy="646331"/>
          </a:xfrm>
          <a:prstGeom prst="rect">
            <a:avLst/>
          </a:prstGeom>
          <a:noFill/>
        </p:spPr>
        <p:txBody>
          <a:bodyPr wrap="square" rtlCol="0">
            <a:spAutoFit/>
          </a:bodyPr>
          <a:lstStyle/>
          <a:p>
            <a:pPr algn="ctr"/>
            <a:r>
              <a:rPr lang="en-US" i="1" dirty="0" smtClean="0"/>
              <a:t>Medicare &amp; You </a:t>
            </a:r>
            <a:r>
              <a:rPr lang="en-US" dirty="0" smtClean="0"/>
              <a:t>Page/Flyer</a:t>
            </a:r>
            <a:endParaRPr lang="en-US" dirty="0"/>
          </a:p>
        </p:txBody>
      </p:sp>
    </p:spTree>
    <p:extLst>
      <p:ext uri="{BB962C8B-B14F-4D97-AF65-F5344CB8AC3E}">
        <p14:creationId xmlns:p14="http://schemas.microsoft.com/office/powerpoint/2010/main" val="417780780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1" y="256795"/>
            <a:ext cx="9144000" cy="498348"/>
          </a:xfrm>
        </p:spPr>
        <p:txBody>
          <a:bodyPr/>
          <a:lstStyle/>
          <a:p>
            <a:r>
              <a:rPr lang="en-US" sz="2800" dirty="0"/>
              <a:t>Outreach &amp; Education Materials on CMS.gov</a:t>
            </a:r>
            <a:r>
              <a:rPr lang="en-US" dirty="0"/>
              <a:t/>
            </a:r>
            <a:br>
              <a:rPr lang="en-US" dirty="0"/>
            </a:br>
            <a:endParaRPr lang="en-US" dirty="0"/>
          </a:p>
        </p:txBody>
      </p:sp>
      <p:sp>
        <p:nvSpPr>
          <p:cNvPr id="3" name="object 3"/>
          <p:cNvSpPr txBox="1"/>
          <p:nvPr/>
        </p:nvSpPr>
        <p:spPr>
          <a:xfrm>
            <a:off x="269543" y="1352540"/>
            <a:ext cx="8112457" cy="3539430"/>
          </a:xfrm>
          <a:prstGeom prst="rect">
            <a:avLst/>
          </a:prstGeom>
        </p:spPr>
        <p:txBody>
          <a:bodyPr vert="horz" wrap="square" lIns="0" tIns="0" rIns="0" bIns="0" rtlCol="0">
            <a:spAutoFit/>
          </a:bodyPr>
          <a:lstStyle/>
          <a:p>
            <a:pPr marL="352425" marR="142875" lvl="1">
              <a:tabLst>
                <a:tab pos="266224" algn="l"/>
                <a:tab pos="266700" algn="l"/>
              </a:tabLst>
            </a:pPr>
            <a:r>
              <a:rPr lang="en-US" sz="2000" b="1" dirty="0" smtClean="0">
                <a:solidFill>
                  <a:prstClr val="black"/>
                </a:solidFill>
                <a:latin typeface="Times New Roman" panose="02020603050405020304" pitchFamily="18" charset="0"/>
                <a:cs typeface="Times New Roman" panose="02020603050405020304" pitchFamily="18" charset="0"/>
              </a:rPr>
              <a:t>Job </a:t>
            </a:r>
            <a:r>
              <a:rPr lang="en-US" sz="2000" b="1" dirty="0">
                <a:solidFill>
                  <a:prstClr val="black"/>
                </a:solidFill>
                <a:latin typeface="Times New Roman" panose="02020603050405020304" pitchFamily="18" charset="0"/>
                <a:cs typeface="Times New Roman" panose="02020603050405020304" pitchFamily="18" charset="0"/>
              </a:rPr>
              <a:t>aid for </a:t>
            </a:r>
            <a:r>
              <a:rPr lang="en-US" sz="2000" b="1" dirty="0" smtClean="0">
                <a:solidFill>
                  <a:prstClr val="black"/>
                </a:solidFill>
                <a:latin typeface="Times New Roman" panose="02020603050405020304" pitchFamily="18" charset="0"/>
                <a:cs typeface="Times New Roman" panose="02020603050405020304" pitchFamily="18" charset="0"/>
              </a:rPr>
              <a:t>Partners: Available now</a:t>
            </a:r>
          </a:p>
          <a:p>
            <a:pPr marL="909638" marR="142875" lvl="2" indent="-214313">
              <a:buFont typeface="Arial" panose="020B0604020202020204" pitchFamily="34" charset="0"/>
              <a:buChar char="•"/>
              <a:tabLst>
                <a:tab pos="266224" algn="l"/>
                <a:tab pos="266700" algn="l"/>
              </a:tabLst>
            </a:pPr>
            <a:r>
              <a:rPr lang="en-US" dirty="0" smtClean="0">
                <a:solidFill>
                  <a:prstClr val="black"/>
                </a:solidFill>
                <a:latin typeface="Times New Roman" panose="02020603050405020304" pitchFamily="18" charset="0"/>
                <a:cs typeface="Times New Roman" panose="02020603050405020304" pitchFamily="18" charset="0"/>
              </a:rPr>
              <a:t>Includes key messages to communicate to people with Medicare</a:t>
            </a:r>
          </a:p>
          <a:p>
            <a:pPr marL="909638" marR="142875" lvl="2" indent="-214313">
              <a:buFont typeface="Arial" panose="020B0604020202020204" pitchFamily="34" charset="0"/>
              <a:buChar char="•"/>
              <a:tabLst>
                <a:tab pos="266224" algn="l"/>
                <a:tab pos="266700" algn="l"/>
              </a:tabLst>
            </a:pPr>
            <a:r>
              <a:rPr lang="en-US" dirty="0" smtClean="0">
                <a:solidFill>
                  <a:prstClr val="black"/>
                </a:solidFill>
                <a:latin typeface="Times New Roman" panose="02020603050405020304" pitchFamily="18" charset="0"/>
                <a:cs typeface="Times New Roman" panose="02020603050405020304" pitchFamily="18" charset="0"/>
                <a:hlinkClick r:id="rId3" tooltip="Job aid for Partners is available here."/>
              </a:rPr>
              <a:t>https</a:t>
            </a:r>
            <a:r>
              <a:rPr lang="en-US" dirty="0">
                <a:solidFill>
                  <a:prstClr val="black"/>
                </a:solidFill>
                <a:latin typeface="Times New Roman" panose="02020603050405020304" pitchFamily="18" charset="0"/>
                <a:cs typeface="Times New Roman" panose="02020603050405020304" pitchFamily="18" charset="0"/>
                <a:hlinkClick r:id="rId3" tooltip="Job aid for Partners is available here."/>
              </a:rPr>
              <a:t>://www.cms.gov/Medicare/New-Medicare-Card/Partners-and-Employers/NMC-Job-Aid-12003-P.pdf</a:t>
            </a:r>
            <a:endParaRPr lang="en-US" dirty="0">
              <a:solidFill>
                <a:prstClr val="black"/>
              </a:solidFill>
              <a:latin typeface="Times New Roman" panose="02020603050405020304" pitchFamily="18" charset="0"/>
              <a:cs typeface="Times New Roman" panose="02020603050405020304" pitchFamily="18" charset="0"/>
            </a:endParaRPr>
          </a:p>
          <a:p>
            <a:pPr marL="1381125" marR="142875" lvl="4">
              <a:tabLst>
                <a:tab pos="266224" algn="l"/>
                <a:tab pos="266700" algn="l"/>
              </a:tabLst>
            </a:pPr>
            <a:endParaRPr lang="en-US" sz="1600" dirty="0">
              <a:solidFill>
                <a:prstClr val="black"/>
              </a:solidFill>
              <a:latin typeface="Times New Roman" panose="02020603050405020304" pitchFamily="18" charset="0"/>
              <a:cs typeface="Times New Roman" panose="02020603050405020304" pitchFamily="18" charset="0"/>
            </a:endParaRPr>
          </a:p>
          <a:p>
            <a:pPr marL="352425" marR="142875" lvl="1">
              <a:tabLst>
                <a:tab pos="266224" algn="l"/>
                <a:tab pos="266700" algn="l"/>
              </a:tabLst>
            </a:pPr>
            <a:r>
              <a:rPr lang="en-US" sz="2000" b="1" dirty="0">
                <a:solidFill>
                  <a:prstClr val="black"/>
                </a:solidFill>
                <a:latin typeface="Times New Roman" panose="02020603050405020304" pitchFamily="18" charset="0"/>
                <a:cs typeface="Times New Roman" panose="02020603050405020304" pitchFamily="18" charset="0"/>
              </a:rPr>
              <a:t>Tear-off </a:t>
            </a:r>
            <a:r>
              <a:rPr lang="en-US" sz="2000" b="1" dirty="0" smtClean="0">
                <a:solidFill>
                  <a:prstClr val="black"/>
                </a:solidFill>
                <a:latin typeface="Times New Roman" panose="02020603050405020304" pitchFamily="18" charset="0"/>
                <a:cs typeface="Times New Roman" panose="02020603050405020304" pitchFamily="18" charset="0"/>
              </a:rPr>
              <a:t>Pads </a:t>
            </a:r>
            <a:r>
              <a:rPr lang="en-US" sz="2000" b="1" dirty="0">
                <a:solidFill>
                  <a:prstClr val="black"/>
                </a:solidFill>
                <a:latin typeface="Times New Roman" panose="02020603050405020304" pitchFamily="18" charset="0"/>
                <a:cs typeface="Times New Roman" panose="02020603050405020304" pitchFamily="18" charset="0"/>
              </a:rPr>
              <a:t>for Provider </a:t>
            </a:r>
            <a:r>
              <a:rPr lang="en-US" sz="2000" b="1" dirty="0" smtClean="0">
                <a:solidFill>
                  <a:prstClr val="black"/>
                </a:solidFill>
                <a:latin typeface="Times New Roman" panose="02020603050405020304" pitchFamily="18" charset="0"/>
                <a:cs typeface="Times New Roman" panose="02020603050405020304" pitchFamily="18" charset="0"/>
              </a:rPr>
              <a:t>Offices: Available Mid-Sept</a:t>
            </a:r>
            <a:endParaRPr lang="en-US" sz="2000" b="1" dirty="0">
              <a:solidFill>
                <a:prstClr val="black"/>
              </a:solidFill>
              <a:latin typeface="Times New Roman" panose="02020603050405020304" pitchFamily="18" charset="0"/>
              <a:cs typeface="Times New Roman" panose="02020603050405020304" pitchFamily="18" charset="0"/>
            </a:endParaRPr>
          </a:p>
          <a:p>
            <a:pPr marL="909638" marR="142875" lvl="2" indent="-214313">
              <a:buFont typeface="Arial" panose="020B0604020202020204" pitchFamily="34" charset="0"/>
              <a:buChar char="•"/>
              <a:tabLst>
                <a:tab pos="266224" algn="l"/>
                <a:tab pos="266700" algn="l"/>
              </a:tabLst>
            </a:pPr>
            <a:r>
              <a:rPr lang="en-US" dirty="0">
                <a:solidFill>
                  <a:prstClr val="black"/>
                </a:solidFill>
                <a:latin typeface="Times New Roman" panose="02020603050405020304" pitchFamily="18" charset="0"/>
                <a:cs typeface="Times New Roman" panose="02020603050405020304" pitchFamily="18" charset="0"/>
              </a:rPr>
              <a:t>For </a:t>
            </a:r>
            <a:r>
              <a:rPr lang="en-US" dirty="0" smtClean="0">
                <a:solidFill>
                  <a:prstClr val="black"/>
                </a:solidFill>
                <a:latin typeface="Times New Roman" panose="02020603050405020304" pitchFamily="18" charset="0"/>
                <a:cs typeface="Times New Roman" panose="02020603050405020304" pitchFamily="18" charset="0"/>
              </a:rPr>
              <a:t>provider </a:t>
            </a:r>
            <a:r>
              <a:rPr lang="en-US" dirty="0">
                <a:solidFill>
                  <a:prstClr val="black"/>
                </a:solidFill>
                <a:latin typeface="Times New Roman" panose="02020603050405020304" pitchFamily="18" charset="0"/>
                <a:cs typeface="Times New Roman" panose="02020603050405020304" pitchFamily="18" charset="0"/>
              </a:rPr>
              <a:t>office staff to give to </a:t>
            </a:r>
            <a:r>
              <a:rPr lang="en-US" dirty="0" smtClean="0">
                <a:solidFill>
                  <a:prstClr val="black"/>
                </a:solidFill>
                <a:latin typeface="Times New Roman" panose="02020603050405020304" pitchFamily="18" charset="0"/>
                <a:cs typeface="Times New Roman" panose="02020603050405020304" pitchFamily="18" charset="0"/>
              </a:rPr>
              <a:t>people </a:t>
            </a:r>
            <a:r>
              <a:rPr lang="en-US" dirty="0">
                <a:solidFill>
                  <a:prstClr val="black"/>
                </a:solidFill>
                <a:latin typeface="Times New Roman" panose="02020603050405020304" pitchFamily="18" charset="0"/>
                <a:cs typeface="Times New Roman" panose="02020603050405020304" pitchFamily="18" charset="0"/>
              </a:rPr>
              <a:t>with Medicare</a:t>
            </a:r>
          </a:p>
          <a:p>
            <a:pPr marL="909638" marR="142875" lvl="2" indent="-214313">
              <a:buFont typeface="Arial" panose="020B0604020202020204" pitchFamily="34" charset="0"/>
              <a:buChar char="•"/>
              <a:tabLst>
                <a:tab pos="266224" algn="l"/>
                <a:tab pos="266700" algn="l"/>
              </a:tabLst>
            </a:pPr>
            <a:r>
              <a:rPr lang="en-US" dirty="0">
                <a:solidFill>
                  <a:prstClr val="black"/>
                </a:solidFill>
                <a:latin typeface="Times New Roman" panose="02020603050405020304" pitchFamily="18" charset="0"/>
                <a:cs typeface="Times New Roman" panose="02020603050405020304" pitchFamily="18" charset="0"/>
              </a:rPr>
              <a:t>Will contain an image of the card, card mailing timeframes, and a reminder to make sure your mailing address is up to date with Social </a:t>
            </a:r>
            <a:r>
              <a:rPr lang="en-US" dirty="0" smtClean="0">
                <a:solidFill>
                  <a:prstClr val="black"/>
                </a:solidFill>
                <a:latin typeface="Times New Roman" panose="02020603050405020304" pitchFamily="18" charset="0"/>
                <a:cs typeface="Times New Roman" panose="02020603050405020304" pitchFamily="18" charset="0"/>
              </a:rPr>
              <a:t>Security</a:t>
            </a:r>
            <a:endParaRPr lang="en-US" dirty="0">
              <a:solidFill>
                <a:prstClr val="black"/>
              </a:solidFill>
              <a:latin typeface="Times New Roman" panose="02020603050405020304" pitchFamily="18" charset="0"/>
              <a:cs typeface="Times New Roman" panose="02020603050405020304" pitchFamily="18" charset="0"/>
            </a:endParaRPr>
          </a:p>
          <a:p>
            <a:pPr marL="266700" marR="142875" indent="-257175">
              <a:buFont typeface="Arial" panose="020B0604020202020204" pitchFamily="34" charset="0"/>
              <a:buChar char="•"/>
              <a:tabLst>
                <a:tab pos="266224" algn="l"/>
                <a:tab pos="266700" algn="l"/>
              </a:tabLst>
            </a:pPr>
            <a:endParaRPr lang="en-US" sz="2400" dirty="0">
              <a:solidFill>
                <a:prstClr val="black"/>
              </a:solidFill>
              <a:latin typeface="Times New Roman" panose="02020603050405020304" pitchFamily="18" charset="0"/>
              <a:cs typeface="Times New Roman" panose="02020603050405020304" pitchFamily="18" charset="0"/>
            </a:endParaRPr>
          </a:p>
          <a:p>
            <a:pPr marL="352425" marR="142875" lvl="1">
              <a:tabLst>
                <a:tab pos="266224" algn="l"/>
                <a:tab pos="266700" algn="l"/>
              </a:tabLst>
            </a:pPr>
            <a:r>
              <a:rPr lang="en-US" sz="2000" b="1" dirty="0">
                <a:solidFill>
                  <a:prstClr val="black"/>
                </a:solidFill>
                <a:latin typeface="Times New Roman" panose="02020603050405020304" pitchFamily="18" charset="0"/>
                <a:cs typeface="Times New Roman" panose="02020603050405020304" pitchFamily="18" charset="0"/>
              </a:rPr>
              <a:t>Small Posters for Provider </a:t>
            </a:r>
            <a:r>
              <a:rPr lang="en-US" sz="2000" b="1" dirty="0" smtClean="0">
                <a:solidFill>
                  <a:prstClr val="black"/>
                </a:solidFill>
                <a:latin typeface="Times New Roman" panose="02020603050405020304" pitchFamily="18" charset="0"/>
                <a:cs typeface="Times New Roman" panose="02020603050405020304" pitchFamily="18" charset="0"/>
              </a:rPr>
              <a:t>Offices: Available </a:t>
            </a:r>
            <a:r>
              <a:rPr lang="en-US" sz="2000" b="1" dirty="0">
                <a:solidFill>
                  <a:prstClr val="black"/>
                </a:solidFill>
                <a:latin typeface="Times New Roman" panose="02020603050405020304" pitchFamily="18" charset="0"/>
                <a:cs typeface="Times New Roman" panose="02020603050405020304" pitchFamily="18" charset="0"/>
              </a:rPr>
              <a:t>in </a:t>
            </a:r>
            <a:r>
              <a:rPr lang="en-US" sz="2000" b="1" dirty="0" smtClean="0">
                <a:solidFill>
                  <a:prstClr val="black"/>
                </a:solidFill>
                <a:latin typeface="Times New Roman" panose="02020603050405020304" pitchFamily="18" charset="0"/>
                <a:cs typeface="Times New Roman" panose="02020603050405020304" pitchFamily="18" charset="0"/>
              </a:rPr>
              <a:t>Oct</a:t>
            </a:r>
            <a:endParaRPr lang="en-US" sz="2000" b="1" dirty="0">
              <a:solidFill>
                <a:prstClr val="black"/>
              </a:solidFill>
              <a:latin typeface="Times New Roman" panose="02020603050405020304" pitchFamily="18" charset="0"/>
              <a:cs typeface="Times New Roman" panose="02020603050405020304" pitchFamily="18" charset="0"/>
            </a:endParaRPr>
          </a:p>
          <a:p>
            <a:pPr marL="909638" marR="142875" lvl="2" indent="-214313">
              <a:buFont typeface="Arial" panose="020B0604020202020204" pitchFamily="34" charset="0"/>
              <a:buChar char="•"/>
              <a:tabLst>
                <a:tab pos="266224" algn="l"/>
                <a:tab pos="266700" algn="l"/>
              </a:tabLst>
            </a:pPr>
            <a:r>
              <a:rPr lang="en-US" dirty="0">
                <a:solidFill>
                  <a:prstClr val="black"/>
                </a:solidFill>
                <a:latin typeface="Times New Roman" panose="02020603050405020304" pitchFamily="18" charset="0"/>
                <a:cs typeface="Times New Roman" panose="02020603050405020304" pitchFamily="18" charset="0"/>
              </a:rPr>
              <a:t>Messaging similar to </a:t>
            </a:r>
            <a:r>
              <a:rPr lang="en-US" dirty="0" smtClean="0">
                <a:solidFill>
                  <a:prstClr val="black"/>
                </a:solidFill>
                <a:latin typeface="Times New Roman" panose="02020603050405020304" pitchFamily="18" charset="0"/>
                <a:cs typeface="Times New Roman" panose="02020603050405020304" pitchFamily="18" charset="0"/>
              </a:rPr>
              <a:t>tear-off sheets</a:t>
            </a:r>
            <a:endParaRPr dirty="0">
              <a:solidFill>
                <a:prstClr val="black"/>
              </a:solidFill>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4"/>
          </p:nvPr>
        </p:nvSpPr>
        <p:spPr/>
        <p:txBody>
          <a:bodyPr/>
          <a:lstStyle/>
          <a:p>
            <a:fld id="{7022FF3C-310F-4809-A5BE-BC5BA8AA108D}" type="slidenum">
              <a:rPr>
                <a:solidFill>
                  <a:prstClr val="black">
                    <a:tint val="75000"/>
                  </a:prstClr>
                </a:solidFill>
              </a:rPr>
              <a:pPr/>
              <a:t>14</a:t>
            </a:fld>
            <a:endParaRPr dirty="0">
              <a:solidFill>
                <a:prstClr val="black">
                  <a:tint val="75000"/>
                </a:prstClr>
              </a:solidFill>
            </a:endParaRPr>
          </a:p>
        </p:txBody>
      </p:sp>
    </p:spTree>
    <p:extLst>
      <p:ext uri="{BB962C8B-B14F-4D97-AF65-F5344CB8AC3E}">
        <p14:creationId xmlns:p14="http://schemas.microsoft.com/office/powerpoint/2010/main" val="621966001"/>
      </p:ext>
    </p:extLst>
  </p:cSld>
  <p:clrMapOvr>
    <a:masterClrMapping/>
  </p:clrMapOvr>
  <mc:AlternateContent xmlns:mc="http://schemas.openxmlformats.org/markup-compatibility/2006" xmlns:p14="http://schemas.microsoft.com/office/powerpoint/2010/main">
    <mc:Choice Requires="p14">
      <p:transition spd="slow" p14:dur="2000" advTm="35545"/>
    </mc:Choice>
    <mc:Fallback xmlns="">
      <p:transition spd="slow" advTm="35545"/>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r>
              <a:rPr lang="en-US" dirty="0" smtClean="0"/>
              <a:t>Tear-off for provider offices</a:t>
            </a:r>
            <a:endParaRPr lang="en-US" dirty="0"/>
          </a:p>
        </p:txBody>
      </p:sp>
      <p:pic>
        <p:nvPicPr>
          <p:cNvPr id="5" name="Picture 4" descr="This is an example of the tear of product created for provider offices. It reads &quot;You're getting a New Medicare Card! Medicare will mail new Medicare cards between April 2018 - April 2019. Your card will have a new Medicare Number instead of a Social Security Number. Make sure your mailing address is up to date so you get your new card. Visit ssa.gov/myaccount or call 1-800-772-1213 (TTY: 1-800-325-0778) to correct your mailing address. Visit Medicare.gov for the latest updates.&quot;" title="CMS Product Number 1200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4800" y="838913"/>
            <a:ext cx="7083826" cy="5059875"/>
          </a:xfrm>
          <a:prstGeom prst="rect">
            <a:avLst/>
          </a:prstGeom>
          <a:ln>
            <a:solidFill>
              <a:schemeClr val="accent1"/>
            </a:solidFill>
          </a:ln>
        </p:spPr>
      </p:pic>
      <p:sp>
        <p:nvSpPr>
          <p:cNvPr id="3" name="Rectangle 2"/>
          <p:cNvSpPr/>
          <p:nvPr/>
        </p:nvSpPr>
        <p:spPr>
          <a:xfrm>
            <a:off x="7388626" y="3045684"/>
            <a:ext cx="1623842" cy="646331"/>
          </a:xfrm>
          <a:prstGeom prst="rect">
            <a:avLst/>
          </a:prstGeom>
        </p:spPr>
        <p:txBody>
          <a:bodyPr wrap="none">
            <a:spAutoFit/>
          </a:bodyPr>
          <a:lstStyle/>
          <a:p>
            <a:pPr algn="ctr"/>
            <a:r>
              <a:rPr lang="en-US" i="1" dirty="0" smtClean="0"/>
              <a:t>Tear-off for </a:t>
            </a:r>
          </a:p>
          <a:p>
            <a:pPr algn="ctr"/>
            <a:r>
              <a:rPr lang="en-US" i="1" dirty="0"/>
              <a:t>p</a:t>
            </a:r>
            <a:r>
              <a:rPr lang="en-US" i="1" dirty="0" smtClean="0"/>
              <a:t>rovider offices</a:t>
            </a:r>
            <a:endParaRPr lang="en-US" dirty="0"/>
          </a:p>
        </p:txBody>
      </p:sp>
    </p:spTree>
    <p:extLst>
      <p:ext uri="{BB962C8B-B14F-4D97-AF65-F5344CB8AC3E}">
        <p14:creationId xmlns:p14="http://schemas.microsoft.com/office/powerpoint/2010/main" val="191384520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256794"/>
            <a:ext cx="5715000" cy="430887"/>
          </a:xfrm>
        </p:spPr>
        <p:txBody>
          <a:bodyPr/>
          <a:lstStyle/>
          <a:p>
            <a:r>
              <a:rPr lang="en-US" dirty="0" smtClean="0"/>
              <a:t>What Providers Can Do to Get Ready</a:t>
            </a:r>
            <a:endParaRPr lang="en-US" dirty="0"/>
          </a:p>
        </p:txBody>
      </p:sp>
      <p:sp>
        <p:nvSpPr>
          <p:cNvPr id="3" name="Text Placeholder 2"/>
          <p:cNvSpPr>
            <a:spLocks noGrp="1"/>
          </p:cNvSpPr>
          <p:nvPr>
            <p:ph type="body" idx="1"/>
          </p:nvPr>
        </p:nvSpPr>
        <p:spPr>
          <a:xfrm>
            <a:off x="595376" y="1104139"/>
            <a:ext cx="7953247" cy="5816977"/>
          </a:xfrm>
        </p:spPr>
        <p:txBody>
          <a:bodyPr/>
          <a:lstStyle/>
          <a:p>
            <a:pPr marL="342900" lvl="0" indent="-342900">
              <a:buFont typeface="Arial" panose="020B0604020202020204" pitchFamily="34" charset="0"/>
              <a:buChar char="•"/>
            </a:pPr>
            <a:r>
              <a:rPr lang="en-US" sz="2400" dirty="0" smtClean="0">
                <a:latin typeface="Times New Roman" panose="02020603050405020304" pitchFamily="18" charset="0"/>
                <a:cs typeface="Times New Roman" panose="02020603050405020304" pitchFamily="18" charset="0"/>
              </a:rPr>
              <a:t>Look for mail </a:t>
            </a:r>
            <a:r>
              <a:rPr lang="en-US" sz="2400" dirty="0">
                <a:latin typeface="Times New Roman" panose="02020603050405020304" pitchFamily="18" charset="0"/>
                <a:cs typeface="Times New Roman" panose="02020603050405020304" pitchFamily="18" charset="0"/>
              </a:rPr>
              <a:t>coming from </a:t>
            </a:r>
            <a:r>
              <a:rPr lang="en-US" sz="2400" dirty="0" smtClean="0">
                <a:latin typeface="Times New Roman" panose="02020603050405020304" pitchFamily="18" charset="0"/>
                <a:cs typeface="Times New Roman" panose="02020603050405020304" pitchFamily="18" charset="0"/>
              </a:rPr>
              <a:t>CMS that </a:t>
            </a:r>
            <a:r>
              <a:rPr lang="en-US" sz="2400" dirty="0">
                <a:latin typeface="Times New Roman" panose="02020603050405020304" pitchFamily="18" charset="0"/>
                <a:cs typeface="Times New Roman" panose="02020603050405020304" pitchFamily="18" charset="0"/>
              </a:rPr>
              <a:t>includes </a:t>
            </a:r>
            <a:r>
              <a:rPr lang="en-US" sz="2400" dirty="0" smtClean="0">
                <a:latin typeface="Times New Roman" panose="02020603050405020304" pitchFamily="18" charset="0"/>
                <a:cs typeface="Times New Roman" panose="02020603050405020304" pitchFamily="18" charset="0"/>
              </a:rPr>
              <a:t>instructions </a:t>
            </a:r>
            <a:r>
              <a:rPr lang="en-US" sz="2400" dirty="0">
                <a:latin typeface="Times New Roman" panose="02020603050405020304" pitchFamily="18" charset="0"/>
                <a:cs typeface="Times New Roman" panose="02020603050405020304" pitchFamily="18" charset="0"/>
              </a:rPr>
              <a:t>about </a:t>
            </a:r>
            <a:r>
              <a:rPr lang="en-US" sz="2400" dirty="0" smtClean="0">
                <a:latin typeface="Times New Roman" panose="02020603050405020304" pitchFamily="18" charset="0"/>
                <a:cs typeface="Times New Roman" panose="02020603050405020304" pitchFamily="18" charset="0"/>
              </a:rPr>
              <a:t>a secure provider look-up </a:t>
            </a:r>
            <a:r>
              <a:rPr lang="en-US" sz="2400" dirty="0">
                <a:latin typeface="Times New Roman" panose="02020603050405020304" pitchFamily="18" charset="0"/>
                <a:cs typeface="Times New Roman" panose="02020603050405020304" pitchFamily="18" charset="0"/>
              </a:rPr>
              <a:t>tool</a:t>
            </a:r>
          </a:p>
          <a:p>
            <a:pPr marL="342900" lvl="0" indent="-342900">
              <a:buFont typeface="Arial" panose="020B0604020202020204" pitchFamily="34" charset="0"/>
              <a:buChar char="•"/>
            </a:pPr>
            <a:endParaRPr lang="en-US" sz="2400" dirty="0" smtClean="0">
              <a:latin typeface="Times New Roman" panose="02020603050405020304" pitchFamily="18" charset="0"/>
              <a:cs typeface="Times New Roman" panose="02020603050405020304" pitchFamily="18" charset="0"/>
            </a:endParaRPr>
          </a:p>
          <a:p>
            <a:pPr marL="342900" lvl="0" indent="-342900">
              <a:buFont typeface="Arial" panose="020B0604020202020204" pitchFamily="34" charset="0"/>
              <a:buChar char="•"/>
            </a:pPr>
            <a:r>
              <a:rPr lang="en-US" sz="2400" dirty="0" smtClean="0">
                <a:latin typeface="Times New Roman" panose="02020603050405020304" pitchFamily="18" charset="0"/>
                <a:cs typeface="Times New Roman" panose="02020603050405020304" pitchFamily="18" charset="0"/>
              </a:rPr>
              <a:t>Check with your billing vendors if they haven’t already contacted you about system changes</a:t>
            </a:r>
          </a:p>
          <a:p>
            <a:pPr lvl="0"/>
            <a:endParaRPr lang="en-US" sz="2400" dirty="0" smtClean="0">
              <a:latin typeface="Times New Roman" panose="02020603050405020304" pitchFamily="18" charset="0"/>
              <a:cs typeface="Times New Roman" panose="02020603050405020304" pitchFamily="18" charset="0"/>
            </a:endParaRPr>
          </a:p>
          <a:p>
            <a:pPr marL="342900" lvl="0" indent="-342900">
              <a:buFont typeface="Arial" panose="020B0604020202020204" pitchFamily="34" charset="0"/>
              <a:buChar char="•"/>
            </a:pPr>
            <a:r>
              <a:rPr lang="en-US" sz="2400" dirty="0" smtClean="0">
                <a:latin typeface="Times New Roman" panose="02020603050405020304" pitchFamily="18" charset="0"/>
                <a:cs typeface="Times New Roman" panose="02020603050405020304" pitchFamily="18" charset="0"/>
              </a:rPr>
              <a:t>Display posters and place tear-off pads in your offices and waiting rooms</a:t>
            </a:r>
          </a:p>
          <a:p>
            <a:pPr lvl="0"/>
            <a:endParaRPr lang="en-US" sz="2400" dirty="0" smtClean="0">
              <a:latin typeface="Times New Roman" panose="02020603050405020304" pitchFamily="18" charset="0"/>
              <a:cs typeface="Times New Roman" panose="02020603050405020304" pitchFamily="18" charset="0"/>
            </a:endParaRPr>
          </a:p>
          <a:p>
            <a:pPr marL="342900" lvl="0" indent="-342900">
              <a:buFont typeface="Arial" panose="020B0604020202020204" pitchFamily="34" charset="0"/>
              <a:buChar char="•"/>
            </a:pPr>
            <a:r>
              <a:rPr lang="en-US" sz="2400" dirty="0" smtClean="0">
                <a:latin typeface="Times New Roman" panose="02020603050405020304" pitchFamily="18" charset="0"/>
                <a:cs typeface="Times New Roman" panose="02020603050405020304" pitchFamily="18" charset="0"/>
              </a:rPr>
              <a:t>Follow the Medicare Learning Network and look on </a:t>
            </a:r>
            <a:r>
              <a:rPr lang="en-US" sz="2400" dirty="0" smtClean="0">
                <a:latin typeface="Times New Roman" panose="02020603050405020304" pitchFamily="18" charset="0"/>
                <a:cs typeface="Times New Roman" panose="02020603050405020304" pitchFamily="18" charset="0"/>
                <a:hlinkClick r:id="rId3" tooltip="For the latest information about new Medicare cards, visit this website."/>
              </a:rPr>
              <a:t>www.cms.gov/newcard</a:t>
            </a:r>
            <a:r>
              <a:rPr lang="en-US" sz="2400" dirty="0" smtClean="0">
                <a:latin typeface="Times New Roman" panose="02020603050405020304" pitchFamily="18" charset="0"/>
                <a:cs typeface="Times New Roman" panose="02020603050405020304" pitchFamily="18" charset="0"/>
              </a:rPr>
              <a:t> for the latest information about new Medicare cards</a:t>
            </a:r>
          </a:p>
          <a:p>
            <a:pPr marL="342900" lvl="0" indent="-342900">
              <a:buFont typeface="Arial" panose="020B0604020202020204" pitchFamily="34" charset="0"/>
              <a:buChar char="•"/>
            </a:pPr>
            <a:endParaRPr lang="en-US" sz="2400" dirty="0" smtClean="0">
              <a:latin typeface="Times New Roman" panose="02020603050405020304" pitchFamily="18" charset="0"/>
              <a:cs typeface="Times New Roman" panose="02020603050405020304" pitchFamily="18" charset="0"/>
            </a:endParaRPr>
          </a:p>
          <a:p>
            <a:pPr lvl="0"/>
            <a:endParaRPr lang="en-US" sz="2400" dirty="0">
              <a:latin typeface="Times New Roman" panose="02020603050405020304" pitchFamily="18" charset="0"/>
              <a:cs typeface="Times New Roman" panose="02020603050405020304" pitchFamily="18" charset="0"/>
            </a:endParaRPr>
          </a:p>
          <a:p>
            <a:pPr lvl="0"/>
            <a:endParaRPr lang="en-US" sz="2400" dirty="0" smtClean="0">
              <a:latin typeface="Times New Roman" panose="02020603050405020304" pitchFamily="18" charset="0"/>
              <a:cs typeface="Times New Roman" panose="02020603050405020304" pitchFamily="18" charset="0"/>
            </a:endParaRPr>
          </a:p>
          <a:p>
            <a:endParaRPr lang="en-US" dirty="0"/>
          </a:p>
        </p:txBody>
      </p:sp>
      <p:sp>
        <p:nvSpPr>
          <p:cNvPr id="4" name="Slide Number Placeholder 3"/>
          <p:cNvSpPr>
            <a:spLocks noGrp="1"/>
          </p:cNvSpPr>
          <p:nvPr>
            <p:ph type="sldNum" sz="quarter" idx="4"/>
          </p:nvPr>
        </p:nvSpPr>
        <p:spPr/>
        <p:txBody>
          <a:bodyPr/>
          <a:lstStyle/>
          <a:p>
            <a:pPr fontAlgn="auto">
              <a:spcBef>
                <a:spcPts val="0"/>
              </a:spcBef>
              <a:spcAft>
                <a:spcPts val="0"/>
              </a:spcAft>
            </a:pPr>
            <a:fld id="{7022FF3C-310F-4809-A5BE-BC5BA8AA108D}" type="slidenum">
              <a:rPr lang="en-US" smtClean="0">
                <a:solidFill>
                  <a:prstClr val="black">
                    <a:tint val="75000"/>
                  </a:prstClr>
                </a:solidFill>
              </a:rPr>
              <a:pPr fontAlgn="auto">
                <a:spcBef>
                  <a:spcPts val="0"/>
                </a:spcBef>
                <a:spcAft>
                  <a:spcPts val="0"/>
                </a:spcAft>
              </a:pPr>
              <a:t>16</a:t>
            </a:fld>
            <a:endParaRPr lang="en-US" dirty="0">
              <a:solidFill>
                <a:prstClr val="black">
                  <a:tint val="75000"/>
                </a:prstClr>
              </a:solidFill>
            </a:endParaRPr>
          </a:p>
        </p:txBody>
      </p:sp>
    </p:spTree>
    <p:extLst>
      <p:ext uri="{BB962C8B-B14F-4D97-AF65-F5344CB8AC3E}">
        <p14:creationId xmlns:p14="http://schemas.microsoft.com/office/powerpoint/2010/main" val="393570807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r>
              <a:rPr lang="en-US" dirty="0" smtClean="0"/>
              <a:t>Cms.gov/</a:t>
            </a:r>
            <a:r>
              <a:rPr lang="en-US" dirty="0" err="1" smtClean="0"/>
              <a:t>newcard</a:t>
            </a:r>
            <a:endParaRPr lang="en-US" dirty="0"/>
          </a:p>
        </p:txBody>
      </p:sp>
      <p:pic>
        <p:nvPicPr>
          <p:cNvPr id="6" name="Picture 5" title="screen capture of www.cms.gov/newcard"/>
          <p:cNvPicPr>
            <a:picLocks noChangeAspect="1"/>
          </p:cNvPicPr>
          <p:nvPr/>
        </p:nvPicPr>
        <p:blipFill rotWithShape="1">
          <a:blip r:embed="rId3" cstate="print">
            <a:extLst>
              <a:ext uri="{28A0092B-C50C-407E-A947-70E740481C1C}">
                <a14:useLocalDpi xmlns:a14="http://schemas.microsoft.com/office/drawing/2010/main" val="0"/>
              </a:ext>
            </a:extLst>
          </a:blip>
          <a:srcRect b="29573"/>
          <a:stretch/>
        </p:blipFill>
        <p:spPr>
          <a:xfrm>
            <a:off x="968390" y="609599"/>
            <a:ext cx="4822810" cy="5468573"/>
          </a:xfrm>
          <a:prstGeom prst="rect">
            <a:avLst/>
          </a:prstGeom>
          <a:solidFill>
            <a:srgbClr val="FFFFFF">
              <a:shade val="85000"/>
            </a:srgbClr>
          </a:solidFill>
          <a:ln w="9525" cap="sq">
            <a:solidFill>
              <a:schemeClr val="accent1"/>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 name="TextBox 2"/>
          <p:cNvSpPr txBox="1"/>
          <p:nvPr/>
        </p:nvSpPr>
        <p:spPr>
          <a:xfrm>
            <a:off x="6019800" y="2891135"/>
            <a:ext cx="2438400" cy="923330"/>
          </a:xfrm>
          <a:prstGeom prst="rect">
            <a:avLst/>
          </a:prstGeom>
          <a:noFill/>
        </p:spPr>
        <p:txBody>
          <a:bodyPr wrap="square" rtlCol="0">
            <a:spAutoFit/>
          </a:bodyPr>
          <a:lstStyle/>
          <a:p>
            <a:pPr algn="ctr"/>
            <a:r>
              <a:rPr lang="en-US" i="1" dirty="0" smtClean="0"/>
              <a:t>Current information available on www.cms.gov/newcard</a:t>
            </a:r>
            <a:endParaRPr lang="en-US" dirty="0"/>
          </a:p>
        </p:txBody>
      </p:sp>
    </p:spTree>
    <p:extLst>
      <p:ext uri="{BB962C8B-B14F-4D97-AF65-F5344CB8AC3E}">
        <p14:creationId xmlns:p14="http://schemas.microsoft.com/office/powerpoint/2010/main" val="173133397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0" y="256794"/>
            <a:ext cx="9144000" cy="861774"/>
          </a:xfrm>
        </p:spPr>
        <p:txBody>
          <a:bodyPr/>
          <a:lstStyle/>
          <a:p>
            <a:r>
              <a:rPr lang="en-US" dirty="0">
                <a:latin typeface="Times New Roman" panose="02020603050405020304" pitchFamily="18" charset="0"/>
                <a:cs typeface="Times New Roman" panose="02020603050405020304" pitchFamily="18" charset="0"/>
              </a:rPr>
              <a:t>“Guard Your Card” </a:t>
            </a:r>
            <a:r>
              <a:rPr lang="en-US" dirty="0" smtClean="0">
                <a:latin typeface="Times New Roman" panose="02020603050405020304" pitchFamily="18" charset="0"/>
                <a:cs typeface="Times New Roman" panose="02020603050405020304" pitchFamily="18" charset="0"/>
              </a:rPr>
              <a:t>Campaign</a:t>
            </a:r>
            <a:endParaRPr lang="en-US" dirty="0"/>
          </a:p>
        </p:txBody>
      </p:sp>
      <p:sp>
        <p:nvSpPr>
          <p:cNvPr id="5" name="Content Placeholder 1"/>
          <p:cNvSpPr txBox="1">
            <a:spLocks/>
          </p:cNvSpPr>
          <p:nvPr/>
        </p:nvSpPr>
        <p:spPr>
          <a:xfrm>
            <a:off x="762000" y="1192211"/>
            <a:ext cx="8229600" cy="5486400"/>
          </a:xfrm>
          <a:prstGeom prst="rect">
            <a:avLst/>
          </a:prstGeom>
        </p:spPr>
        <p:txBody>
          <a:bodyPr vert="horz" lIns="91440" tIns="45720" rIns="91440" bIns="45720" rtlCol="0">
            <a:norm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r>
              <a:rPr lang="en-US" sz="2000" b="1" dirty="0" smtClean="0">
                <a:latin typeface="Times New Roman" panose="02020603050405020304" pitchFamily="18" charset="0"/>
                <a:cs typeface="Times New Roman" panose="02020603050405020304" pitchFamily="18" charset="0"/>
              </a:rPr>
              <a:t>Objectives</a:t>
            </a:r>
          </a:p>
          <a:p>
            <a:pPr marL="342900" lvl="1" indent="-342900" eaLnBrk="0" fontAlgn="auto" hangingPunct="0">
              <a:lnSpc>
                <a:spcPct val="110000"/>
              </a:lnSpc>
              <a:spcBef>
                <a:spcPts val="0"/>
              </a:spcBef>
              <a:spcAft>
                <a:spcPts val="0"/>
              </a:spcAft>
              <a:buFont typeface="Arial" panose="020B0604020202020204" pitchFamily="34" charset="0"/>
              <a:buChar char="•"/>
              <a:defRPr/>
            </a:pPr>
            <a:r>
              <a:rPr lang="en-US" dirty="0" smtClean="0">
                <a:solidFill>
                  <a:sysClr val="windowText" lastClr="000000"/>
                </a:solidFill>
                <a:latin typeface="Times New Roman" panose="02020603050405020304" pitchFamily="18" charset="0"/>
                <a:cs typeface="Times New Roman" panose="02020603050405020304" pitchFamily="18" charset="0"/>
              </a:rPr>
              <a:t>Educate people with Medicare </a:t>
            </a:r>
            <a:r>
              <a:rPr lang="en-US" dirty="0">
                <a:solidFill>
                  <a:sysClr val="windowText" lastClr="000000"/>
                </a:solidFill>
                <a:latin typeface="Times New Roman" panose="02020603050405020304" pitchFamily="18" charset="0"/>
                <a:cs typeface="Times New Roman" panose="02020603050405020304" pitchFamily="18" charset="0"/>
              </a:rPr>
              <a:t>about how to identify suspicious activities, particularly during the Open Enrollment period, and prevent fraud by protecting their Medicare </a:t>
            </a:r>
            <a:r>
              <a:rPr lang="en-US" dirty="0" smtClean="0">
                <a:solidFill>
                  <a:sysClr val="windowText" lastClr="000000"/>
                </a:solidFill>
                <a:latin typeface="Times New Roman" panose="02020603050405020304" pitchFamily="18" charset="0"/>
                <a:cs typeface="Times New Roman" panose="02020603050405020304" pitchFamily="18" charset="0"/>
              </a:rPr>
              <a:t>number</a:t>
            </a:r>
            <a:endParaRPr lang="en-US" dirty="0">
              <a:solidFill>
                <a:sysClr val="windowText" lastClr="000000"/>
              </a:solidFill>
              <a:latin typeface="Times New Roman" panose="02020603050405020304" pitchFamily="18" charset="0"/>
              <a:cs typeface="Times New Roman" panose="02020603050405020304" pitchFamily="18" charset="0"/>
            </a:endParaRPr>
          </a:p>
          <a:p>
            <a:pPr marL="342900" lvl="1" indent="-342900" eaLnBrk="0" fontAlgn="auto" hangingPunct="0">
              <a:lnSpc>
                <a:spcPct val="110000"/>
              </a:lnSpc>
              <a:spcBef>
                <a:spcPts val="0"/>
              </a:spcBef>
              <a:spcAft>
                <a:spcPts val="0"/>
              </a:spcAft>
              <a:buFont typeface="Arial" panose="020B0604020202020204" pitchFamily="34" charset="0"/>
              <a:buChar char="•"/>
              <a:defRPr/>
            </a:pPr>
            <a:r>
              <a:rPr lang="en-US" dirty="0">
                <a:solidFill>
                  <a:sysClr val="windowText" lastClr="000000"/>
                </a:solidFill>
                <a:latin typeface="Times New Roman" panose="02020603050405020304" pitchFamily="18" charset="0"/>
                <a:cs typeface="Times New Roman" panose="02020603050405020304" pitchFamily="18" charset="0"/>
              </a:rPr>
              <a:t>Alert </a:t>
            </a:r>
            <a:r>
              <a:rPr lang="en-US" dirty="0" smtClean="0">
                <a:solidFill>
                  <a:sysClr val="windowText" lastClr="000000"/>
                </a:solidFill>
                <a:latin typeface="Times New Roman" panose="02020603050405020304" pitchFamily="18" charset="0"/>
                <a:cs typeface="Times New Roman" panose="02020603050405020304" pitchFamily="18" charset="0"/>
              </a:rPr>
              <a:t>people with Medicare </a:t>
            </a:r>
            <a:r>
              <a:rPr lang="en-US" dirty="0">
                <a:solidFill>
                  <a:sysClr val="windowText" lastClr="000000"/>
                </a:solidFill>
                <a:latin typeface="Times New Roman" panose="02020603050405020304" pitchFamily="18" charset="0"/>
                <a:cs typeface="Times New Roman" panose="02020603050405020304" pitchFamily="18" charset="0"/>
              </a:rPr>
              <a:t>that new Medicare cards are coming next year to protect their identity and prevent </a:t>
            </a:r>
            <a:r>
              <a:rPr lang="en-US" dirty="0" smtClean="0">
                <a:solidFill>
                  <a:sysClr val="windowText" lastClr="000000"/>
                </a:solidFill>
                <a:latin typeface="Times New Roman" panose="02020603050405020304" pitchFamily="18" charset="0"/>
                <a:cs typeface="Times New Roman" panose="02020603050405020304" pitchFamily="18" charset="0"/>
              </a:rPr>
              <a:t>fraud</a:t>
            </a:r>
            <a:endParaRPr lang="en-US" dirty="0">
              <a:solidFill>
                <a:sysClr val="windowText" lastClr="000000"/>
              </a:solidFill>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endParaRPr lang="en-US" sz="2400" dirty="0">
              <a:latin typeface="Times New Roman" panose="02020603050405020304" pitchFamily="18" charset="0"/>
              <a:cs typeface="Times New Roman" panose="02020603050405020304" pitchFamily="18" charset="0"/>
            </a:endParaRPr>
          </a:p>
          <a:p>
            <a:r>
              <a:rPr lang="en-US" sz="2000" b="1" dirty="0" smtClean="0">
                <a:latin typeface="Times New Roman" panose="02020603050405020304" pitchFamily="18" charset="0"/>
                <a:cs typeface="Times New Roman" panose="02020603050405020304" pitchFamily="18" charset="0"/>
              </a:rPr>
              <a:t>Tactics</a:t>
            </a:r>
          </a:p>
          <a:p>
            <a:pPr marL="342900" lvl="1" indent="-342900" eaLnBrk="0" fontAlgn="auto" hangingPunct="0">
              <a:lnSpc>
                <a:spcPct val="110000"/>
              </a:lnSpc>
              <a:spcBef>
                <a:spcPts val="0"/>
              </a:spcBef>
              <a:spcAft>
                <a:spcPts val="0"/>
              </a:spcAft>
              <a:buFont typeface="Arial" panose="020B0604020202020204" pitchFamily="34" charset="0"/>
              <a:buChar char="•"/>
              <a:defRPr/>
            </a:pPr>
            <a:r>
              <a:rPr lang="en-US" dirty="0" smtClean="0">
                <a:solidFill>
                  <a:sysClr val="windowText" lastClr="000000"/>
                </a:solidFill>
                <a:latin typeface="Times New Roman" panose="02020603050405020304" pitchFamily="18" charset="0"/>
                <a:cs typeface="Times New Roman" panose="02020603050405020304" pitchFamily="18" charset="0"/>
              </a:rPr>
              <a:t>Paid/Earned/Social </a:t>
            </a:r>
            <a:r>
              <a:rPr lang="en-US" dirty="0">
                <a:solidFill>
                  <a:sysClr val="windowText" lastClr="000000"/>
                </a:solidFill>
                <a:latin typeface="Times New Roman" panose="02020603050405020304" pitchFamily="18" charset="0"/>
                <a:cs typeface="Times New Roman" panose="02020603050405020304" pitchFamily="18" charset="0"/>
              </a:rPr>
              <a:t>Media </a:t>
            </a:r>
          </a:p>
          <a:p>
            <a:pPr marL="342900" lvl="1" indent="-342900" eaLnBrk="0" fontAlgn="auto" hangingPunct="0">
              <a:lnSpc>
                <a:spcPct val="110000"/>
              </a:lnSpc>
              <a:spcBef>
                <a:spcPts val="0"/>
              </a:spcBef>
              <a:spcAft>
                <a:spcPts val="0"/>
              </a:spcAft>
              <a:buFont typeface="Arial" panose="020B0604020202020204" pitchFamily="34" charset="0"/>
              <a:buChar char="•"/>
              <a:defRPr/>
            </a:pPr>
            <a:r>
              <a:rPr lang="en-US" dirty="0" smtClean="0">
                <a:solidFill>
                  <a:sysClr val="windowText" lastClr="000000"/>
                </a:solidFill>
                <a:latin typeface="Times New Roman" panose="02020603050405020304" pitchFamily="18" charset="0"/>
                <a:cs typeface="Times New Roman" panose="02020603050405020304" pitchFamily="18" charset="0"/>
              </a:rPr>
              <a:t>Updated </a:t>
            </a:r>
            <a:r>
              <a:rPr lang="en-US" dirty="0">
                <a:solidFill>
                  <a:sysClr val="windowText" lastClr="000000"/>
                </a:solidFill>
                <a:latin typeface="Times New Roman" panose="02020603050405020304" pitchFamily="18" charset="0"/>
                <a:cs typeface="Times New Roman" panose="02020603050405020304" pitchFamily="18" charset="0"/>
              </a:rPr>
              <a:t>information channels and educational resources</a:t>
            </a:r>
          </a:p>
          <a:p>
            <a:pPr marL="342900" lvl="1" indent="-342900" eaLnBrk="0" fontAlgn="auto" hangingPunct="0">
              <a:lnSpc>
                <a:spcPct val="110000"/>
              </a:lnSpc>
              <a:spcBef>
                <a:spcPts val="0"/>
              </a:spcBef>
              <a:spcAft>
                <a:spcPts val="0"/>
              </a:spcAft>
              <a:buFont typeface="Arial" panose="020B0604020202020204" pitchFamily="34" charset="0"/>
              <a:buChar char="•"/>
              <a:defRPr/>
            </a:pPr>
            <a:r>
              <a:rPr lang="en-US" dirty="0">
                <a:solidFill>
                  <a:sysClr val="windowText" lastClr="000000"/>
                </a:solidFill>
                <a:latin typeface="Times New Roman" panose="02020603050405020304" pitchFamily="18" charset="0"/>
                <a:cs typeface="Times New Roman" panose="02020603050405020304" pitchFamily="18" charset="0"/>
              </a:rPr>
              <a:t>Training for information intermediaries</a:t>
            </a:r>
          </a:p>
          <a:p>
            <a:pPr marL="342900" lvl="1" indent="-342900" eaLnBrk="0" fontAlgn="auto" hangingPunct="0">
              <a:lnSpc>
                <a:spcPct val="110000"/>
              </a:lnSpc>
              <a:spcBef>
                <a:spcPts val="0"/>
              </a:spcBef>
              <a:spcAft>
                <a:spcPts val="0"/>
              </a:spcAft>
              <a:buFont typeface="Arial" panose="020B0604020202020204" pitchFamily="34" charset="0"/>
              <a:buChar char="•"/>
              <a:defRPr/>
            </a:pPr>
            <a:r>
              <a:rPr lang="en-US" dirty="0">
                <a:solidFill>
                  <a:sysClr val="windowText" lastClr="000000"/>
                </a:solidFill>
                <a:latin typeface="Times New Roman" panose="02020603050405020304" pitchFamily="18" charset="0"/>
                <a:cs typeface="Times New Roman" panose="02020603050405020304" pitchFamily="18" charset="0"/>
              </a:rPr>
              <a:t>Local outreach by Regional Offices, SMPs, SHIPs</a:t>
            </a:r>
          </a:p>
          <a:p>
            <a:pPr marL="342900" indent="-342900">
              <a:buFont typeface="Arial" panose="020B0604020202020204" pitchFamily="34" charset="0"/>
              <a:buChar char="•"/>
            </a:pPr>
            <a:endParaRPr lang="en-US" sz="2400" dirty="0" smtClean="0">
              <a:latin typeface="Times New Roman" panose="02020603050405020304" pitchFamily="18" charset="0"/>
              <a:cs typeface="Times New Roman" panose="02020603050405020304" pitchFamily="18" charset="0"/>
            </a:endParaRPr>
          </a:p>
          <a:p>
            <a:r>
              <a:rPr lang="en-US" sz="2000" b="1" dirty="0" smtClean="0">
                <a:latin typeface="Times New Roman" panose="02020603050405020304" pitchFamily="18" charset="0"/>
                <a:cs typeface="Times New Roman" panose="02020603050405020304" pitchFamily="18" charset="0"/>
              </a:rPr>
              <a:t>Timeline</a:t>
            </a:r>
            <a:endParaRPr lang="en-US" sz="20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b="1" dirty="0" smtClean="0">
                <a:latin typeface="Times New Roman" panose="02020603050405020304" pitchFamily="18" charset="0"/>
                <a:cs typeface="Times New Roman" panose="02020603050405020304" pitchFamily="18" charset="0"/>
              </a:rPr>
              <a:t>Aug </a:t>
            </a:r>
            <a:r>
              <a:rPr lang="en-US" b="1" dirty="0">
                <a:latin typeface="Times New Roman" panose="02020603050405020304" pitchFamily="18" charset="0"/>
                <a:cs typeface="Times New Roman" panose="02020603050405020304" pitchFamily="18" charset="0"/>
              </a:rPr>
              <a:t>21 – Sept </a:t>
            </a:r>
            <a:r>
              <a:rPr lang="en-US" b="1" dirty="0" smtClean="0">
                <a:latin typeface="Times New Roman" panose="02020603050405020304" pitchFamily="18" charset="0"/>
                <a:cs typeface="Times New Roman" panose="02020603050405020304" pitchFamily="18" charset="0"/>
              </a:rPr>
              <a:t>24   </a:t>
            </a:r>
            <a:r>
              <a:rPr lang="en-US" dirty="0" smtClean="0">
                <a:latin typeface="Times New Roman" panose="02020603050405020304" pitchFamily="18" charset="0"/>
                <a:cs typeface="Times New Roman" panose="02020603050405020304" pitchFamily="18" charset="0"/>
              </a:rPr>
              <a:t>Paid </a:t>
            </a:r>
            <a:r>
              <a:rPr lang="en-US" dirty="0">
                <a:latin typeface="Times New Roman" panose="02020603050405020304" pitchFamily="18" charset="0"/>
                <a:cs typeface="Times New Roman" panose="02020603050405020304" pitchFamily="18" charset="0"/>
              </a:rPr>
              <a:t>Media, Earned &amp; Social Media </a:t>
            </a:r>
          </a:p>
          <a:p>
            <a:pPr marL="285750" indent="-285750">
              <a:buFont typeface="Arial" panose="020B0604020202020204" pitchFamily="34" charset="0"/>
              <a:buChar char="•"/>
            </a:pPr>
            <a:r>
              <a:rPr lang="en-US" b="1" dirty="0" smtClean="0">
                <a:latin typeface="Times New Roman" panose="02020603050405020304" pitchFamily="18" charset="0"/>
                <a:cs typeface="Times New Roman" panose="02020603050405020304" pitchFamily="18" charset="0"/>
              </a:rPr>
              <a:t>Sept </a:t>
            </a:r>
            <a:r>
              <a:rPr lang="en-US" b="1" dirty="0">
                <a:latin typeface="Times New Roman" panose="02020603050405020304" pitchFamily="18" charset="0"/>
                <a:cs typeface="Times New Roman" panose="02020603050405020304" pitchFamily="18" charset="0"/>
              </a:rPr>
              <a:t>24 – Dec </a:t>
            </a:r>
            <a:r>
              <a:rPr lang="en-US" b="1" dirty="0" smtClean="0">
                <a:latin typeface="Times New Roman" panose="02020603050405020304" pitchFamily="18" charset="0"/>
                <a:cs typeface="Times New Roman" panose="02020603050405020304" pitchFamily="18" charset="0"/>
              </a:rPr>
              <a:t>7	    </a:t>
            </a:r>
            <a:r>
              <a:rPr lang="en-US" dirty="0" smtClean="0">
                <a:latin typeface="Times New Roman" panose="02020603050405020304" pitchFamily="18" charset="0"/>
                <a:cs typeface="Times New Roman" panose="02020603050405020304" pitchFamily="18" charset="0"/>
              </a:rPr>
              <a:t>Earned </a:t>
            </a:r>
            <a:r>
              <a:rPr lang="en-US" dirty="0">
                <a:latin typeface="Times New Roman" panose="02020603050405020304" pitchFamily="18" charset="0"/>
                <a:cs typeface="Times New Roman" panose="02020603050405020304" pitchFamily="18" charset="0"/>
              </a:rPr>
              <a:t>&amp; Social Media</a:t>
            </a:r>
          </a:p>
          <a:p>
            <a:endParaRPr lang="en-US" sz="2400" dirty="0">
              <a:latin typeface="Times New Roman" panose="02020603050405020304" pitchFamily="18" charset="0"/>
              <a:cs typeface="Times New Roman" panose="02020603050405020304" pitchFamily="18" charset="0"/>
            </a:endParaRPr>
          </a:p>
          <a:p>
            <a:endParaRPr lang="en-US" sz="2400" dirty="0" smtClean="0">
              <a:latin typeface="Times New Roman" panose="02020603050405020304" pitchFamily="18" charset="0"/>
              <a:cs typeface="Times New Roman" panose="02020603050405020304" pitchFamily="18" charset="0"/>
            </a:endParaRPr>
          </a:p>
          <a:p>
            <a:endParaRPr lang="en-US" sz="2400" dirty="0" smtClean="0">
              <a:latin typeface="Times New Roman" panose="02020603050405020304" pitchFamily="18" charset="0"/>
              <a:cs typeface="Times New Roman" panose="02020603050405020304" pitchFamily="18" charset="0"/>
            </a:endParaRPr>
          </a:p>
        </p:txBody>
      </p:sp>
      <p:sp>
        <p:nvSpPr>
          <p:cNvPr id="2" name="Slide Number Placeholder 1"/>
          <p:cNvSpPr>
            <a:spLocks noGrp="1"/>
          </p:cNvSpPr>
          <p:nvPr>
            <p:ph type="sldNum" sz="quarter" idx="4"/>
          </p:nvPr>
        </p:nvSpPr>
        <p:spPr/>
        <p:txBody>
          <a:bodyPr/>
          <a:lstStyle/>
          <a:p>
            <a:fld id="{7022FF3C-310F-4809-A5BE-BC5BA8AA108D}" type="slidenum">
              <a:rPr lang="en-US" smtClean="0">
                <a:solidFill>
                  <a:prstClr val="black">
                    <a:tint val="75000"/>
                  </a:prstClr>
                </a:solidFill>
              </a:rPr>
              <a:pPr/>
              <a:t>18</a:t>
            </a:fld>
            <a:endParaRPr lang="en-US" dirty="0">
              <a:solidFill>
                <a:prstClr val="black">
                  <a:tint val="75000"/>
                </a:prstClr>
              </a:solidFill>
            </a:endParaRPr>
          </a:p>
        </p:txBody>
      </p:sp>
    </p:spTree>
    <p:extLst>
      <p:ext uri="{BB962C8B-B14F-4D97-AF65-F5344CB8AC3E}">
        <p14:creationId xmlns:p14="http://schemas.microsoft.com/office/powerpoint/2010/main" val="261234044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0" y="0"/>
            <a:ext cx="9144000" cy="1104139"/>
          </a:xfrm>
        </p:spPr>
        <p:txBody>
          <a:bodyPr/>
          <a:lstStyle/>
          <a:p>
            <a:pPr fontAlgn="auto">
              <a:spcAft>
                <a:spcPts val="0"/>
              </a:spcAft>
            </a:pPr>
            <a:r>
              <a:rPr lang="en-US" dirty="0">
                <a:latin typeface="Times New Roman" panose="02020603050405020304" pitchFamily="18" charset="0"/>
                <a:cs typeface="Times New Roman" panose="02020603050405020304" pitchFamily="18" charset="0"/>
              </a:rPr>
              <a:t>“Guard Your Card” Campaign</a:t>
            </a:r>
            <a:br>
              <a:rPr lang="en-US" dirty="0">
                <a:latin typeface="Times New Roman" panose="02020603050405020304" pitchFamily="18" charset="0"/>
                <a:cs typeface="Times New Roman" panose="02020603050405020304" pitchFamily="18" charset="0"/>
              </a:rPr>
            </a:br>
            <a:r>
              <a:rPr lang="en-US" dirty="0">
                <a:latin typeface="Times New Roman" panose="02020603050405020304" pitchFamily="18" charset="0"/>
                <a:cs typeface="Times New Roman" panose="02020603050405020304" pitchFamily="18" charset="0"/>
              </a:rPr>
              <a:t>Key Messages</a:t>
            </a:r>
            <a:br>
              <a:rPr lang="en-US" dirty="0">
                <a:latin typeface="Times New Roman" panose="02020603050405020304" pitchFamily="18" charset="0"/>
                <a:cs typeface="Times New Roman" panose="02020603050405020304" pitchFamily="18" charset="0"/>
              </a:rPr>
            </a:br>
            <a:endParaRPr lang="en-US" dirty="0"/>
          </a:p>
        </p:txBody>
      </p:sp>
      <p:sp>
        <p:nvSpPr>
          <p:cNvPr id="7" name="Content Placeholder 6"/>
          <p:cNvSpPr>
            <a:spLocks noGrp="1"/>
          </p:cNvSpPr>
          <p:nvPr>
            <p:ph type="body" idx="1"/>
          </p:nvPr>
        </p:nvSpPr>
        <p:spPr/>
        <p:txBody>
          <a:bodyPr/>
          <a:lstStyle/>
          <a:p>
            <a:pPr lvl="1" algn="l">
              <a:lnSpc>
                <a:spcPct val="90000"/>
              </a:lnSpc>
              <a:spcBef>
                <a:spcPts val="500"/>
              </a:spcBef>
              <a:defRPr/>
            </a:pPr>
            <a:r>
              <a:rPr lang="en-US" sz="2000" b="1" dirty="0" smtClean="0"/>
              <a:t>Paid Media</a:t>
            </a:r>
          </a:p>
          <a:p>
            <a:pPr marL="800100" lvl="2" indent="-342900" algn="l">
              <a:lnSpc>
                <a:spcPct val="110000"/>
              </a:lnSpc>
              <a:buFont typeface="Arial" panose="020B0604020202020204" pitchFamily="34" charset="0"/>
              <a:buChar char="•"/>
              <a:defRPr/>
            </a:pPr>
            <a:r>
              <a:rPr lang="en-US" sz="1800" dirty="0" smtClean="0">
                <a:solidFill>
                  <a:sysClr val="windowText" lastClr="000000"/>
                </a:solidFill>
              </a:rPr>
              <a:t>Con artists are trying to get your Medicare number so they can steal your identity and commit Medicare fraud</a:t>
            </a:r>
          </a:p>
          <a:p>
            <a:pPr marL="800100" lvl="2" indent="-342900" algn="l">
              <a:lnSpc>
                <a:spcPct val="110000"/>
              </a:lnSpc>
              <a:buFont typeface="Arial" panose="020B0604020202020204" pitchFamily="34" charset="0"/>
              <a:buChar char="•"/>
              <a:defRPr/>
            </a:pPr>
            <a:r>
              <a:rPr lang="en-US" sz="1800" dirty="0" smtClean="0">
                <a:solidFill>
                  <a:sysClr val="windowText" lastClr="000000"/>
                </a:solidFill>
              </a:rPr>
              <a:t>Guard your Medicare card like it’s a credit card</a:t>
            </a:r>
          </a:p>
          <a:p>
            <a:pPr marL="800100" lvl="2" indent="-342900" algn="l">
              <a:lnSpc>
                <a:spcPct val="110000"/>
              </a:lnSpc>
              <a:buFont typeface="Arial" panose="020B0604020202020204" pitchFamily="34" charset="0"/>
              <a:buChar char="•"/>
              <a:defRPr/>
            </a:pPr>
            <a:r>
              <a:rPr lang="en-US" sz="1800" dirty="0" smtClean="0">
                <a:solidFill>
                  <a:sysClr val="windowText" lastClr="000000"/>
                </a:solidFill>
              </a:rPr>
              <a:t>Give your Medicare number only to those you know should have it</a:t>
            </a:r>
          </a:p>
          <a:p>
            <a:pPr marL="800100" lvl="2" indent="-342900" algn="l">
              <a:lnSpc>
                <a:spcPct val="110000"/>
              </a:lnSpc>
              <a:buFont typeface="Arial" panose="020B0604020202020204" pitchFamily="34" charset="0"/>
              <a:buChar char="•"/>
              <a:defRPr/>
            </a:pPr>
            <a:r>
              <a:rPr lang="en-US" sz="1800" dirty="0" smtClean="0">
                <a:solidFill>
                  <a:sysClr val="windowText" lastClr="000000"/>
                </a:solidFill>
              </a:rPr>
              <a:t>To protect your identity, new Medicare cards without social security numbers will be mailed next year. </a:t>
            </a:r>
          </a:p>
          <a:p>
            <a:pPr lvl="1">
              <a:lnSpc>
                <a:spcPct val="90000"/>
              </a:lnSpc>
              <a:spcBef>
                <a:spcPts val="500"/>
              </a:spcBef>
              <a:defRPr/>
            </a:pPr>
            <a:endParaRPr lang="en-US" sz="1800" b="1" dirty="0" smtClean="0"/>
          </a:p>
          <a:p>
            <a:pPr lvl="1">
              <a:lnSpc>
                <a:spcPct val="90000"/>
              </a:lnSpc>
              <a:spcBef>
                <a:spcPts val="500"/>
              </a:spcBef>
              <a:defRPr/>
            </a:pPr>
            <a:r>
              <a:rPr lang="en-US" sz="2000" b="1" dirty="0" smtClean="0"/>
              <a:t>Earned &amp; Social Media</a:t>
            </a:r>
          </a:p>
          <a:p>
            <a:pPr marL="800100" lvl="2" indent="-342900">
              <a:lnSpc>
                <a:spcPct val="110000"/>
              </a:lnSpc>
              <a:buFont typeface="Arial" panose="020B0604020202020204" pitchFamily="34" charset="0"/>
              <a:buChar char="•"/>
              <a:defRPr/>
            </a:pPr>
            <a:r>
              <a:rPr lang="en-US" sz="1800" dirty="0" smtClean="0"/>
              <a:t>Fight fraud by protecting your Medicare number</a:t>
            </a:r>
          </a:p>
          <a:p>
            <a:pPr marL="800100" lvl="2" indent="-342900">
              <a:lnSpc>
                <a:spcPct val="110000"/>
              </a:lnSpc>
              <a:buFont typeface="Arial" panose="020B0604020202020204" pitchFamily="34" charset="0"/>
              <a:buChar char="•"/>
              <a:defRPr/>
            </a:pPr>
            <a:r>
              <a:rPr lang="en-US" sz="1800" dirty="0" smtClean="0"/>
              <a:t>Medicare won’t call you uninvited for your Medicare number</a:t>
            </a:r>
          </a:p>
          <a:p>
            <a:pPr marL="800100" lvl="2" indent="-342900">
              <a:lnSpc>
                <a:spcPct val="110000"/>
              </a:lnSpc>
              <a:buFont typeface="Arial" panose="020B0604020202020204" pitchFamily="34" charset="0"/>
              <a:buChar char="•"/>
              <a:defRPr/>
            </a:pPr>
            <a:r>
              <a:rPr lang="en-US" sz="1800" dirty="0" smtClean="0"/>
              <a:t>Be alert about suspicious activities to enroll you in a Medicare plan </a:t>
            </a:r>
          </a:p>
          <a:p>
            <a:pPr marL="1200150" lvl="3" indent="-342900">
              <a:lnSpc>
                <a:spcPct val="110000"/>
              </a:lnSpc>
              <a:buFont typeface="Times New Roman" panose="02020603050405020304" pitchFamily="18" charset="0"/>
              <a:buChar char="‒"/>
              <a:defRPr/>
            </a:pPr>
            <a:r>
              <a:rPr lang="en-US" sz="1800" dirty="0" smtClean="0"/>
              <a:t>Early bird discounts</a:t>
            </a:r>
          </a:p>
          <a:p>
            <a:pPr marL="1200150" lvl="3" indent="-342900">
              <a:lnSpc>
                <a:spcPct val="110000"/>
              </a:lnSpc>
              <a:buFont typeface="Times New Roman" panose="02020603050405020304" pitchFamily="18" charset="0"/>
              <a:buChar char="‒"/>
              <a:defRPr/>
            </a:pPr>
            <a:r>
              <a:rPr lang="en-US" sz="1800" dirty="0" smtClean="0"/>
              <a:t>Limited time offers</a:t>
            </a:r>
          </a:p>
          <a:p>
            <a:pPr marL="1200150" lvl="3" indent="-342900">
              <a:lnSpc>
                <a:spcPct val="110000"/>
              </a:lnSpc>
              <a:buFont typeface="Times New Roman" panose="02020603050405020304" pitchFamily="18" charset="0"/>
              <a:buChar char="‒"/>
              <a:defRPr/>
            </a:pPr>
            <a:r>
              <a:rPr lang="en-US" sz="1800" dirty="0" smtClean="0"/>
              <a:t>Offers of free medical services</a:t>
            </a:r>
          </a:p>
          <a:p>
            <a:pPr marL="800100" lvl="2" indent="-342900">
              <a:lnSpc>
                <a:spcPct val="110000"/>
              </a:lnSpc>
              <a:buFont typeface="Arial" panose="020B0604020202020204" pitchFamily="34" charset="0"/>
              <a:buChar char="•"/>
              <a:defRPr/>
            </a:pPr>
            <a:r>
              <a:rPr lang="en-US" sz="1800" dirty="0" smtClean="0"/>
              <a:t>Call 1-800-MEDICARE to report suspected fraud</a:t>
            </a:r>
          </a:p>
          <a:p>
            <a:pPr marL="800100" lvl="2" indent="-342900">
              <a:lnSpc>
                <a:spcPct val="110000"/>
              </a:lnSpc>
              <a:buFont typeface="Arial" panose="020B0604020202020204" pitchFamily="34" charset="0"/>
              <a:buChar char="•"/>
              <a:defRPr/>
            </a:pPr>
            <a:r>
              <a:rPr lang="en-US" sz="1800" dirty="0" smtClean="0"/>
              <a:t>Visit medicare.gov/fraud or your local SMP for more information</a:t>
            </a:r>
          </a:p>
          <a:p>
            <a:pPr marL="457200" lvl="2" algn="l">
              <a:lnSpc>
                <a:spcPct val="110000"/>
              </a:lnSpc>
              <a:defRPr/>
            </a:pPr>
            <a:endParaRPr lang="en-US" sz="1800" dirty="0" smtClean="0">
              <a:solidFill>
                <a:sysClr val="windowText" lastClr="000000"/>
              </a:solidFill>
            </a:endParaRPr>
          </a:p>
          <a:p>
            <a:endParaRPr lang="en-US" dirty="0"/>
          </a:p>
        </p:txBody>
      </p:sp>
      <p:sp>
        <p:nvSpPr>
          <p:cNvPr id="2" name="Slide Number Placeholder 1"/>
          <p:cNvSpPr>
            <a:spLocks noGrp="1"/>
          </p:cNvSpPr>
          <p:nvPr>
            <p:ph type="sldNum" sz="quarter" idx="4"/>
          </p:nvPr>
        </p:nvSpPr>
        <p:spPr/>
        <p:txBody>
          <a:bodyPr/>
          <a:lstStyle/>
          <a:p>
            <a:fld id="{7022FF3C-310F-4809-A5BE-BC5BA8AA108D}" type="slidenum">
              <a:rPr lang="en-US" smtClean="0">
                <a:solidFill>
                  <a:prstClr val="black">
                    <a:tint val="75000"/>
                  </a:prstClr>
                </a:solidFill>
              </a:rPr>
              <a:pPr/>
              <a:t>19</a:t>
            </a:fld>
            <a:endParaRPr lang="en-US" dirty="0">
              <a:solidFill>
                <a:prstClr val="black">
                  <a:tint val="75000"/>
                </a:prstClr>
              </a:solidFill>
            </a:endParaRPr>
          </a:p>
        </p:txBody>
      </p:sp>
    </p:spTree>
    <p:extLst>
      <p:ext uri="{BB962C8B-B14F-4D97-AF65-F5344CB8AC3E}">
        <p14:creationId xmlns:p14="http://schemas.microsoft.com/office/powerpoint/2010/main" val="4395450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title"/>
          </p:nvPr>
        </p:nvSpPr>
        <p:spPr>
          <a:xfrm>
            <a:off x="3008756" y="256032"/>
            <a:ext cx="3126486" cy="430887"/>
          </a:xfrm>
        </p:spPr>
        <p:txBody>
          <a:bodyPr/>
          <a:lstStyle/>
          <a:p>
            <a:r>
              <a:rPr lang="en-US" sz="2800" dirty="0" smtClean="0"/>
              <a:t>Background</a:t>
            </a:r>
            <a:endParaRPr lang="en-US" sz="2800" dirty="0"/>
          </a:p>
        </p:txBody>
      </p:sp>
      <p:sp>
        <p:nvSpPr>
          <p:cNvPr id="2" name="object 2"/>
          <p:cNvSpPr txBox="1"/>
          <p:nvPr/>
        </p:nvSpPr>
        <p:spPr>
          <a:xfrm>
            <a:off x="552449" y="1219200"/>
            <a:ext cx="8039100" cy="4924425"/>
          </a:xfrm>
          <a:prstGeom prst="rect">
            <a:avLst/>
          </a:prstGeom>
        </p:spPr>
        <p:txBody>
          <a:bodyPr vert="horz" wrap="square" lIns="0" tIns="0" rIns="0" bIns="0" rtlCol="0">
            <a:spAutoFit/>
          </a:bodyPr>
          <a:lstStyle/>
          <a:p>
            <a:pPr marL="355600" marR="5080" indent="-342900">
              <a:lnSpc>
                <a:spcPct val="100000"/>
              </a:lnSpc>
              <a:buFont typeface="Arial"/>
              <a:buChar char="•"/>
              <a:tabLst>
                <a:tab pos="354965" algn="l"/>
                <a:tab pos="355600" algn="l"/>
              </a:tabLst>
            </a:pPr>
            <a:r>
              <a:rPr sz="2000" dirty="0">
                <a:latin typeface="Times New Roman"/>
                <a:cs typeface="Times New Roman"/>
              </a:rPr>
              <a:t>The Health Insurance </a:t>
            </a:r>
            <a:r>
              <a:rPr sz="2000" spc="-5" dirty="0">
                <a:latin typeface="Times New Roman"/>
                <a:cs typeface="Times New Roman"/>
              </a:rPr>
              <a:t>Claim </a:t>
            </a:r>
            <a:r>
              <a:rPr sz="2000" dirty="0">
                <a:latin typeface="Times New Roman"/>
                <a:cs typeface="Times New Roman"/>
              </a:rPr>
              <a:t>Number (HICN) is a Medicare </a:t>
            </a:r>
            <a:r>
              <a:rPr sz="2000" spc="-10" dirty="0" smtClean="0">
                <a:latin typeface="Times New Roman"/>
                <a:cs typeface="Times New Roman"/>
              </a:rPr>
              <a:t>beneficiary’s</a:t>
            </a:r>
            <a:r>
              <a:rPr lang="en-US" sz="2000" spc="-10" dirty="0" smtClean="0">
                <a:latin typeface="Times New Roman"/>
                <a:cs typeface="Times New Roman"/>
              </a:rPr>
              <a:t> </a:t>
            </a:r>
            <a:r>
              <a:rPr sz="2000" dirty="0" smtClean="0">
                <a:latin typeface="Times New Roman"/>
                <a:cs typeface="Times New Roman"/>
              </a:rPr>
              <a:t>identification </a:t>
            </a:r>
            <a:r>
              <a:rPr sz="2000" spc="-15" dirty="0">
                <a:latin typeface="Times New Roman"/>
                <a:cs typeface="Times New Roman"/>
              </a:rPr>
              <a:t>number, </a:t>
            </a:r>
            <a:r>
              <a:rPr sz="2000" dirty="0">
                <a:latin typeface="Times New Roman"/>
                <a:cs typeface="Times New Roman"/>
              </a:rPr>
              <a:t>used </a:t>
            </a:r>
            <a:r>
              <a:rPr sz="2000" spc="5" dirty="0">
                <a:latin typeface="Times New Roman"/>
                <a:cs typeface="Times New Roman"/>
              </a:rPr>
              <a:t>for </a:t>
            </a:r>
            <a:r>
              <a:rPr lang="en-US" sz="2000" dirty="0" smtClean="0">
                <a:latin typeface="Times New Roman"/>
                <a:cs typeface="Times New Roman"/>
              </a:rPr>
              <a:t>processing </a:t>
            </a:r>
            <a:r>
              <a:rPr sz="2000" spc="-5" dirty="0" smtClean="0">
                <a:latin typeface="Times New Roman"/>
                <a:cs typeface="Times New Roman"/>
              </a:rPr>
              <a:t>claims </a:t>
            </a:r>
            <a:r>
              <a:rPr sz="2000" dirty="0">
                <a:latin typeface="Times New Roman"/>
                <a:cs typeface="Times New Roman"/>
              </a:rPr>
              <a:t>and </a:t>
            </a:r>
            <a:r>
              <a:rPr sz="2000" dirty="0" smtClean="0">
                <a:latin typeface="Times New Roman"/>
                <a:cs typeface="Times New Roman"/>
              </a:rPr>
              <a:t>determining</a:t>
            </a:r>
            <a:r>
              <a:rPr lang="en-US" sz="2000" dirty="0" smtClean="0">
                <a:latin typeface="Times New Roman"/>
                <a:cs typeface="Times New Roman"/>
              </a:rPr>
              <a:t> </a:t>
            </a:r>
            <a:r>
              <a:rPr sz="2000" spc="-5" dirty="0" smtClean="0">
                <a:latin typeface="Times New Roman"/>
                <a:cs typeface="Times New Roman"/>
              </a:rPr>
              <a:t>eligibility </a:t>
            </a:r>
            <a:r>
              <a:rPr sz="2000" dirty="0">
                <a:latin typeface="Times New Roman"/>
                <a:cs typeface="Times New Roman"/>
              </a:rPr>
              <a:t>for services across </a:t>
            </a:r>
            <a:r>
              <a:rPr sz="2000" spc="-5" dirty="0">
                <a:latin typeface="Times New Roman"/>
                <a:cs typeface="Times New Roman"/>
              </a:rPr>
              <a:t>multiple entities </a:t>
            </a:r>
            <a:r>
              <a:rPr sz="2000" dirty="0">
                <a:latin typeface="Times New Roman"/>
                <a:cs typeface="Times New Roman"/>
              </a:rPr>
              <a:t>(e.g</a:t>
            </a:r>
            <a:r>
              <a:rPr sz="2000" dirty="0" smtClean="0">
                <a:latin typeface="Times New Roman"/>
                <a:cs typeface="Times New Roman"/>
              </a:rPr>
              <a:t>.</a:t>
            </a:r>
            <a:r>
              <a:rPr lang="en-US" sz="2000" dirty="0" smtClean="0">
                <a:latin typeface="Times New Roman"/>
                <a:cs typeface="Times New Roman"/>
              </a:rPr>
              <a:t>,</a:t>
            </a:r>
            <a:r>
              <a:rPr sz="2000" dirty="0" smtClean="0">
                <a:latin typeface="Times New Roman"/>
                <a:cs typeface="Times New Roman"/>
              </a:rPr>
              <a:t> </a:t>
            </a:r>
            <a:r>
              <a:rPr sz="2000" dirty="0">
                <a:latin typeface="Times New Roman"/>
                <a:cs typeface="Times New Roman"/>
              </a:rPr>
              <a:t>Social </a:t>
            </a:r>
            <a:r>
              <a:rPr sz="2000" dirty="0" smtClean="0">
                <a:latin typeface="Times New Roman"/>
                <a:cs typeface="Times New Roman"/>
              </a:rPr>
              <a:t>Security</a:t>
            </a:r>
            <a:r>
              <a:rPr lang="en-US" sz="2000" dirty="0" smtClean="0">
                <a:latin typeface="Times New Roman"/>
                <a:cs typeface="Times New Roman"/>
              </a:rPr>
              <a:t> </a:t>
            </a:r>
            <a:r>
              <a:rPr sz="2000" dirty="0" smtClean="0">
                <a:latin typeface="Times New Roman"/>
                <a:cs typeface="Times New Roman"/>
              </a:rPr>
              <a:t>Administration </a:t>
            </a:r>
            <a:r>
              <a:rPr sz="2000" dirty="0">
                <a:latin typeface="Times New Roman"/>
                <a:cs typeface="Times New Roman"/>
              </a:rPr>
              <a:t>(SSA), Railroad </a:t>
            </a:r>
            <a:r>
              <a:rPr sz="2000" spc="-5" dirty="0">
                <a:latin typeface="Times New Roman"/>
                <a:cs typeface="Times New Roman"/>
              </a:rPr>
              <a:t>Retirement </a:t>
            </a:r>
            <a:r>
              <a:rPr sz="2000" dirty="0">
                <a:latin typeface="Times New Roman"/>
                <a:cs typeface="Times New Roman"/>
              </a:rPr>
              <a:t>Board (RRB), </a:t>
            </a:r>
            <a:r>
              <a:rPr sz="2000" spc="-5" dirty="0">
                <a:latin typeface="Times New Roman"/>
                <a:cs typeface="Times New Roman"/>
              </a:rPr>
              <a:t>States,</a:t>
            </a:r>
            <a:r>
              <a:rPr sz="2000" spc="-90" dirty="0">
                <a:latin typeface="Times New Roman"/>
                <a:cs typeface="Times New Roman"/>
              </a:rPr>
              <a:t> </a:t>
            </a:r>
            <a:r>
              <a:rPr sz="2000" dirty="0" smtClean="0">
                <a:latin typeface="Times New Roman"/>
                <a:cs typeface="Times New Roman"/>
              </a:rPr>
              <a:t>Medicare</a:t>
            </a:r>
            <a:r>
              <a:rPr lang="en-US" sz="2000" dirty="0" smtClean="0">
                <a:latin typeface="Times New Roman"/>
                <a:cs typeface="Times New Roman"/>
              </a:rPr>
              <a:t> </a:t>
            </a:r>
            <a:r>
              <a:rPr sz="2000" dirty="0" smtClean="0">
                <a:latin typeface="Times New Roman"/>
                <a:cs typeface="Times New Roman"/>
              </a:rPr>
              <a:t>providers</a:t>
            </a:r>
            <a:r>
              <a:rPr lang="en-US" sz="2000" dirty="0" smtClean="0">
                <a:latin typeface="Times New Roman"/>
                <a:cs typeface="Times New Roman"/>
              </a:rPr>
              <a:t> &amp; </a:t>
            </a:r>
            <a:r>
              <a:rPr sz="2000" dirty="0" smtClean="0">
                <a:latin typeface="Times New Roman"/>
                <a:cs typeface="Times New Roman"/>
              </a:rPr>
              <a:t>health plans</a:t>
            </a:r>
            <a:r>
              <a:rPr sz="2000" spc="-5" dirty="0" smtClean="0">
                <a:latin typeface="Times New Roman"/>
                <a:cs typeface="Times New Roman"/>
              </a:rPr>
              <a:t>)</a:t>
            </a:r>
            <a:endParaRPr sz="2000" dirty="0">
              <a:latin typeface="Times New Roman"/>
              <a:cs typeface="Times New Roman"/>
            </a:endParaRPr>
          </a:p>
          <a:p>
            <a:pPr>
              <a:lnSpc>
                <a:spcPct val="100000"/>
              </a:lnSpc>
              <a:buFont typeface="Arial"/>
              <a:buChar char="•"/>
            </a:pPr>
            <a:endParaRPr sz="2000" dirty="0">
              <a:latin typeface="Times New Roman"/>
              <a:cs typeface="Times New Roman"/>
            </a:endParaRPr>
          </a:p>
          <a:p>
            <a:pPr marL="355600" marR="70485" indent="-342900">
              <a:lnSpc>
                <a:spcPct val="100000"/>
              </a:lnSpc>
              <a:buFont typeface="Arial"/>
              <a:buChar char="•"/>
              <a:tabLst>
                <a:tab pos="354965" algn="l"/>
                <a:tab pos="355600" algn="l"/>
              </a:tabLst>
            </a:pPr>
            <a:r>
              <a:rPr sz="2000" dirty="0">
                <a:latin typeface="Times New Roman"/>
                <a:cs typeface="Times New Roman"/>
              </a:rPr>
              <a:t>The Medicare Access and CHIP Reauthorization Act (MACRA) of </a:t>
            </a:r>
            <a:r>
              <a:rPr sz="2000" spc="5" dirty="0" smtClean="0">
                <a:latin typeface="Times New Roman"/>
                <a:cs typeface="Times New Roman"/>
              </a:rPr>
              <a:t>2015</a:t>
            </a:r>
            <a:r>
              <a:rPr lang="en-US" sz="2000" spc="5" dirty="0" smtClean="0">
                <a:latin typeface="Times New Roman"/>
                <a:cs typeface="Times New Roman"/>
              </a:rPr>
              <a:t> </a:t>
            </a:r>
            <a:r>
              <a:rPr lang="en-US" sz="2000" spc="-5" dirty="0">
                <a:latin typeface="Times New Roman"/>
                <a:cs typeface="Times New Roman"/>
              </a:rPr>
              <a:t>requires</a:t>
            </a:r>
            <a:r>
              <a:rPr sz="2000" spc="-5" dirty="0" smtClean="0">
                <a:latin typeface="Times New Roman"/>
                <a:cs typeface="Times New Roman"/>
              </a:rPr>
              <a:t> </a:t>
            </a:r>
            <a:r>
              <a:rPr sz="2000" dirty="0" smtClean="0">
                <a:latin typeface="Times New Roman"/>
                <a:cs typeface="Times New Roman"/>
              </a:rPr>
              <a:t>removal </a:t>
            </a:r>
            <a:r>
              <a:rPr sz="2000" dirty="0">
                <a:latin typeface="Times New Roman"/>
                <a:cs typeface="Times New Roman"/>
              </a:rPr>
              <a:t>of the Social Security Number </a:t>
            </a:r>
            <a:r>
              <a:rPr sz="2000" spc="-5" dirty="0">
                <a:latin typeface="Times New Roman"/>
                <a:cs typeface="Times New Roman"/>
              </a:rPr>
              <a:t>(SSN)-based </a:t>
            </a:r>
            <a:r>
              <a:rPr sz="2000" dirty="0" smtClean="0">
                <a:latin typeface="Times New Roman"/>
                <a:cs typeface="Times New Roman"/>
              </a:rPr>
              <a:t>HICN</a:t>
            </a:r>
            <a:r>
              <a:rPr lang="en-US" sz="2000" dirty="0" smtClean="0">
                <a:latin typeface="Times New Roman"/>
                <a:cs typeface="Times New Roman"/>
              </a:rPr>
              <a:t> </a:t>
            </a:r>
            <a:r>
              <a:rPr sz="2000" dirty="0" smtClean="0">
                <a:latin typeface="Times New Roman"/>
                <a:cs typeface="Times New Roman"/>
              </a:rPr>
              <a:t>from </a:t>
            </a:r>
            <a:r>
              <a:rPr sz="2000" dirty="0">
                <a:latin typeface="Times New Roman"/>
                <a:cs typeface="Times New Roman"/>
              </a:rPr>
              <a:t>Medicare cards to address current risk of beneficiary </a:t>
            </a:r>
            <a:r>
              <a:rPr sz="2000" spc="-5" dirty="0">
                <a:latin typeface="Times New Roman"/>
                <a:cs typeface="Times New Roman"/>
              </a:rPr>
              <a:t>medical</a:t>
            </a:r>
            <a:r>
              <a:rPr sz="2000" spc="-225" dirty="0">
                <a:latin typeface="Times New Roman"/>
                <a:cs typeface="Times New Roman"/>
              </a:rPr>
              <a:t> </a:t>
            </a:r>
            <a:r>
              <a:rPr sz="2000" dirty="0" smtClean="0">
                <a:latin typeface="Times New Roman"/>
                <a:cs typeface="Times New Roman"/>
              </a:rPr>
              <a:t>identity</a:t>
            </a:r>
            <a:r>
              <a:rPr lang="en-US" sz="2000" dirty="0" smtClean="0">
                <a:latin typeface="Times New Roman"/>
                <a:cs typeface="Times New Roman"/>
              </a:rPr>
              <a:t> </a:t>
            </a:r>
            <a:r>
              <a:rPr sz="2000" dirty="0" smtClean="0">
                <a:latin typeface="Times New Roman"/>
                <a:cs typeface="Times New Roman"/>
              </a:rPr>
              <a:t>theft</a:t>
            </a:r>
            <a:endParaRPr sz="2000" dirty="0">
              <a:latin typeface="Times New Roman"/>
              <a:cs typeface="Times New Roman"/>
            </a:endParaRPr>
          </a:p>
          <a:p>
            <a:pPr>
              <a:lnSpc>
                <a:spcPct val="100000"/>
              </a:lnSpc>
              <a:buFont typeface="Arial"/>
              <a:buChar char="•"/>
            </a:pPr>
            <a:endParaRPr sz="2000" dirty="0">
              <a:latin typeface="Times New Roman"/>
              <a:cs typeface="Times New Roman"/>
            </a:endParaRPr>
          </a:p>
          <a:p>
            <a:pPr marL="355600" marR="50165" indent="-342900">
              <a:lnSpc>
                <a:spcPct val="100000"/>
              </a:lnSpc>
              <a:buFont typeface="Arial"/>
              <a:buChar char="•"/>
              <a:tabLst>
                <a:tab pos="354965" algn="l"/>
                <a:tab pos="355600" algn="l"/>
              </a:tabLst>
            </a:pPr>
            <a:r>
              <a:rPr lang="en-US" sz="2000" spc="-5" dirty="0">
                <a:latin typeface="Times New Roman"/>
                <a:cs typeface="Times New Roman"/>
              </a:rPr>
              <a:t>MACRA </a:t>
            </a:r>
            <a:r>
              <a:rPr sz="2000" dirty="0" smtClean="0">
                <a:latin typeface="Times New Roman"/>
                <a:cs typeface="Times New Roman"/>
              </a:rPr>
              <a:t>requires </a:t>
            </a:r>
            <a:r>
              <a:rPr sz="2000" dirty="0">
                <a:latin typeface="Times New Roman"/>
                <a:cs typeface="Times New Roman"/>
              </a:rPr>
              <a:t>that CMS </a:t>
            </a:r>
            <a:r>
              <a:rPr sz="2000" spc="-10" dirty="0">
                <a:latin typeface="Times New Roman"/>
                <a:cs typeface="Times New Roman"/>
              </a:rPr>
              <a:t>mail </a:t>
            </a:r>
            <a:r>
              <a:rPr sz="2000" dirty="0">
                <a:latin typeface="Times New Roman"/>
                <a:cs typeface="Times New Roman"/>
              </a:rPr>
              <a:t>out new </a:t>
            </a:r>
            <a:r>
              <a:rPr sz="2000" spc="-5" dirty="0">
                <a:latin typeface="Times New Roman"/>
                <a:cs typeface="Times New Roman"/>
              </a:rPr>
              <a:t>Medicare </a:t>
            </a:r>
            <a:r>
              <a:rPr sz="2000" dirty="0">
                <a:latin typeface="Times New Roman"/>
                <a:cs typeface="Times New Roman"/>
              </a:rPr>
              <a:t>cards with a </a:t>
            </a:r>
            <a:r>
              <a:rPr sz="2000" dirty="0" smtClean="0">
                <a:latin typeface="Times New Roman"/>
                <a:cs typeface="Times New Roman"/>
              </a:rPr>
              <a:t>new</a:t>
            </a:r>
            <a:r>
              <a:rPr lang="en-US" sz="2000" dirty="0" smtClean="0">
                <a:latin typeface="Times New Roman"/>
                <a:cs typeface="Times New Roman"/>
              </a:rPr>
              <a:t> </a:t>
            </a:r>
            <a:r>
              <a:rPr sz="2000" dirty="0" smtClean="0">
                <a:latin typeface="Times New Roman"/>
                <a:cs typeface="Times New Roman"/>
              </a:rPr>
              <a:t>Medicare</a:t>
            </a:r>
            <a:r>
              <a:rPr lang="en-US" sz="2000" dirty="0" smtClean="0">
                <a:latin typeface="Times New Roman"/>
                <a:cs typeface="Times New Roman"/>
              </a:rPr>
              <a:t> Number </a:t>
            </a:r>
            <a:r>
              <a:rPr sz="2000" dirty="0" smtClean="0">
                <a:latin typeface="Times New Roman"/>
                <a:cs typeface="Times New Roman"/>
              </a:rPr>
              <a:t>by </a:t>
            </a:r>
            <a:r>
              <a:rPr sz="2000" dirty="0">
                <a:latin typeface="Times New Roman"/>
                <a:cs typeface="Times New Roman"/>
              </a:rPr>
              <a:t>April</a:t>
            </a:r>
            <a:r>
              <a:rPr sz="2000" spc="-254" dirty="0">
                <a:latin typeface="Times New Roman"/>
                <a:cs typeface="Times New Roman"/>
              </a:rPr>
              <a:t> </a:t>
            </a:r>
            <a:r>
              <a:rPr sz="2000" spc="5" dirty="0" smtClean="0">
                <a:latin typeface="Times New Roman"/>
                <a:cs typeface="Times New Roman"/>
              </a:rPr>
              <a:t>2019</a:t>
            </a:r>
            <a:endParaRPr lang="en-US" sz="2000" spc="5" dirty="0" smtClean="0">
              <a:latin typeface="Times New Roman"/>
              <a:cs typeface="Times New Roman"/>
            </a:endParaRPr>
          </a:p>
          <a:p>
            <a:pPr marL="12700" marR="50165">
              <a:lnSpc>
                <a:spcPct val="100000"/>
              </a:lnSpc>
              <a:tabLst>
                <a:tab pos="354965" algn="l"/>
                <a:tab pos="355600" algn="l"/>
              </a:tabLst>
            </a:pPr>
            <a:endParaRPr lang="en-US" sz="2000" spc="5" dirty="0" smtClean="0">
              <a:latin typeface="Times New Roman"/>
              <a:cs typeface="Times New Roman"/>
            </a:endParaRPr>
          </a:p>
          <a:p>
            <a:pPr marL="355600" marR="50165" indent="-342900">
              <a:lnSpc>
                <a:spcPct val="100000"/>
              </a:lnSpc>
              <a:buFont typeface="Arial"/>
              <a:buChar char="•"/>
              <a:tabLst>
                <a:tab pos="354965" algn="l"/>
                <a:tab pos="355600" algn="l"/>
              </a:tabLst>
            </a:pPr>
            <a:r>
              <a:rPr lang="en-US" sz="2000" spc="5" dirty="0" smtClean="0">
                <a:latin typeface="Times New Roman"/>
                <a:cs typeface="Times New Roman"/>
              </a:rPr>
              <a:t>The </a:t>
            </a:r>
            <a:r>
              <a:rPr lang="en-US" sz="2000" spc="5" dirty="0">
                <a:latin typeface="Times New Roman"/>
                <a:cs typeface="Times New Roman"/>
              </a:rPr>
              <a:t>new Medicare numbers won’t change Medicare benefits. People with Medicare </a:t>
            </a:r>
            <a:r>
              <a:rPr lang="en-US" sz="2000" spc="5" dirty="0" smtClean="0">
                <a:latin typeface="Times New Roman"/>
                <a:cs typeface="Times New Roman"/>
              </a:rPr>
              <a:t>can start </a:t>
            </a:r>
            <a:r>
              <a:rPr lang="en-US" sz="2000" spc="5" dirty="0">
                <a:latin typeface="Times New Roman"/>
                <a:cs typeface="Times New Roman"/>
              </a:rPr>
              <a:t>using their new Medicare cards </a:t>
            </a:r>
            <a:r>
              <a:rPr lang="en-US" sz="2000" spc="5" dirty="0" smtClean="0">
                <a:latin typeface="Times New Roman"/>
                <a:cs typeface="Times New Roman"/>
              </a:rPr>
              <a:t>right away.</a:t>
            </a:r>
          </a:p>
          <a:p>
            <a:pPr marL="355600" marR="50165" indent="-342900">
              <a:lnSpc>
                <a:spcPct val="100000"/>
              </a:lnSpc>
              <a:buFont typeface="Arial"/>
              <a:buChar char="•"/>
              <a:tabLst>
                <a:tab pos="354965" algn="l"/>
                <a:tab pos="355600" algn="l"/>
              </a:tabLst>
            </a:pPr>
            <a:endParaRPr lang="en-US" sz="2000" spc="5" dirty="0">
              <a:latin typeface="Times New Roman"/>
              <a:cs typeface="Times New Roman"/>
            </a:endParaRPr>
          </a:p>
        </p:txBody>
      </p:sp>
    </p:spTree>
    <p:extLst>
      <p:ext uri="{BB962C8B-B14F-4D97-AF65-F5344CB8AC3E}">
        <p14:creationId xmlns:p14="http://schemas.microsoft.com/office/powerpoint/2010/main" val="2596868550"/>
      </p:ext>
    </p:extLst>
  </p:cSld>
  <p:clrMapOvr>
    <a:masterClrMapping/>
  </p:clrMapOvr>
  <mc:AlternateContent xmlns:mc="http://schemas.openxmlformats.org/markup-compatibility/2006" xmlns:p14="http://schemas.microsoft.com/office/powerpoint/2010/main">
    <mc:Choice Requires="p14">
      <p:transition spd="slow" p14:dur="2000" advTm="41169"/>
    </mc:Choice>
    <mc:Fallback xmlns="">
      <p:transition spd="slow" advTm="41169"/>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81001" y="256794"/>
            <a:ext cx="8382000" cy="430887"/>
          </a:xfrm>
          <a:prstGeom prst="rect">
            <a:avLst/>
          </a:prstGeom>
        </p:spPr>
        <p:txBody>
          <a:bodyPr vert="horz" wrap="square" lIns="0" tIns="0" rIns="0" bIns="0" rtlCol="0">
            <a:spAutoFit/>
          </a:bodyPr>
          <a:lstStyle/>
          <a:p>
            <a:pPr marL="12700">
              <a:lnSpc>
                <a:spcPct val="100000"/>
              </a:lnSpc>
            </a:pPr>
            <a:r>
              <a:rPr lang="en-US" dirty="0" smtClean="0"/>
              <a:t>Stay Connected</a:t>
            </a:r>
            <a:endParaRPr dirty="0"/>
          </a:p>
        </p:txBody>
      </p:sp>
      <p:sp>
        <p:nvSpPr>
          <p:cNvPr id="3" name="object 3"/>
          <p:cNvSpPr txBox="1"/>
          <p:nvPr/>
        </p:nvSpPr>
        <p:spPr>
          <a:xfrm>
            <a:off x="595376" y="1104138"/>
            <a:ext cx="7717155" cy="2954655"/>
          </a:xfrm>
          <a:prstGeom prst="rect">
            <a:avLst/>
          </a:prstGeom>
        </p:spPr>
        <p:txBody>
          <a:bodyPr vert="horz" wrap="square" lIns="0" tIns="0" rIns="0" bIns="0" rtlCol="0">
            <a:spAutoFit/>
          </a:bodyPr>
          <a:lstStyle/>
          <a:p>
            <a:pPr marL="12700" algn="ctr">
              <a:tabLst>
                <a:tab pos="354965" algn="l"/>
                <a:tab pos="355600" algn="l"/>
              </a:tabLst>
            </a:pPr>
            <a:endParaRPr lang="en-US" sz="2400" dirty="0" smtClean="0">
              <a:latin typeface="Times New Roman" panose="02020603050405020304" pitchFamily="18" charset="0"/>
              <a:cs typeface="Times New Roman" panose="02020603050405020304" pitchFamily="18" charset="0"/>
            </a:endParaRPr>
          </a:p>
          <a:p>
            <a:pPr marL="12700" algn="ctr">
              <a:tabLst>
                <a:tab pos="354965" algn="l"/>
                <a:tab pos="355600" algn="l"/>
              </a:tabLst>
            </a:pPr>
            <a:r>
              <a:rPr lang="en-US" sz="2400" dirty="0" smtClean="0">
                <a:latin typeface="Times New Roman" panose="02020603050405020304" pitchFamily="18" charset="0"/>
                <a:cs typeface="Times New Roman" panose="02020603050405020304" pitchFamily="18" charset="0"/>
              </a:rPr>
              <a:t>Find more technical information, detailed updates, training opportunities, and materials to share on the web:</a:t>
            </a:r>
            <a:endParaRPr lang="en-US" sz="2400" dirty="0">
              <a:latin typeface="Times New Roman" panose="02020603050405020304" pitchFamily="18" charset="0"/>
              <a:cs typeface="Times New Roman" panose="02020603050405020304" pitchFamily="18" charset="0"/>
            </a:endParaRPr>
          </a:p>
          <a:p>
            <a:pPr algn="ctr">
              <a:lnSpc>
                <a:spcPct val="100000"/>
              </a:lnSpc>
            </a:pPr>
            <a:r>
              <a:rPr lang="en-US" sz="2400" dirty="0" smtClean="0">
                <a:latin typeface="Times New Roman" panose="02020603050405020304" pitchFamily="18" charset="0"/>
                <a:cs typeface="Times New Roman" panose="02020603050405020304" pitchFamily="18" charset="0"/>
                <a:hlinkClick r:id="rId3"/>
              </a:rPr>
              <a:t>https://www.cms.gov/newcard</a:t>
            </a:r>
            <a:endParaRPr lang="en-US" sz="2400" dirty="0" smtClean="0">
              <a:latin typeface="Times New Roman" panose="02020603050405020304" pitchFamily="18" charset="0"/>
              <a:cs typeface="Times New Roman" panose="02020603050405020304" pitchFamily="18" charset="0"/>
            </a:endParaRPr>
          </a:p>
          <a:p>
            <a:pPr algn="ctr">
              <a:lnSpc>
                <a:spcPct val="100000"/>
              </a:lnSpc>
            </a:pPr>
            <a:endParaRPr sz="2400" dirty="0">
              <a:latin typeface="Times New Roman" panose="02020603050405020304" pitchFamily="18" charset="0"/>
              <a:cs typeface="Times New Roman" panose="02020603050405020304" pitchFamily="18" charset="0"/>
            </a:endParaRPr>
          </a:p>
          <a:p>
            <a:pPr marL="12700" algn="ctr">
              <a:lnSpc>
                <a:spcPct val="100000"/>
              </a:lnSpc>
              <a:tabLst>
                <a:tab pos="354965" algn="l"/>
                <a:tab pos="355600" algn="l"/>
              </a:tabLst>
            </a:pPr>
            <a:r>
              <a:rPr lang="en-US" sz="2400" dirty="0">
                <a:latin typeface="Times New Roman" panose="02020603050405020304" pitchFamily="18" charset="0"/>
                <a:cs typeface="Times New Roman" panose="02020603050405020304" pitchFamily="18" charset="0"/>
              </a:rPr>
              <a:t>C</a:t>
            </a:r>
            <a:r>
              <a:rPr lang="en-US" sz="2400" dirty="0" smtClean="0">
                <a:latin typeface="Times New Roman" panose="02020603050405020304" pitchFamily="18" charset="0"/>
                <a:cs typeface="Times New Roman" panose="02020603050405020304" pitchFamily="18" charset="0"/>
              </a:rPr>
              <a:t>omments and questions</a:t>
            </a:r>
            <a:r>
              <a:rPr sz="2400" dirty="0" smtClean="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rPr>
              <a:t>are always welcome! Send to: 	</a:t>
            </a:r>
            <a:r>
              <a:rPr lang="en-US" sz="2400" u="sng" spc="-5" dirty="0" smtClean="0">
                <a:latin typeface="Times New Roman" panose="02020603050405020304" pitchFamily="18" charset="0"/>
                <a:cs typeface="Times New Roman" panose="02020603050405020304" pitchFamily="18" charset="0"/>
                <a:hlinkClick r:id="rId4"/>
              </a:rPr>
              <a:t>NewMedicareCardSSNRemoval@cms.hhs.gov</a:t>
            </a:r>
            <a:endParaRPr lang="en-US" sz="2400" u="sng" spc="-5" dirty="0" smtClean="0">
              <a:latin typeface="Times New Roman" panose="02020603050405020304" pitchFamily="18" charset="0"/>
              <a:cs typeface="Times New Roman" panose="02020603050405020304" pitchFamily="18" charset="0"/>
            </a:endParaRPr>
          </a:p>
          <a:p>
            <a:pPr marL="12700" algn="ctr">
              <a:lnSpc>
                <a:spcPct val="100000"/>
              </a:lnSpc>
              <a:tabLst>
                <a:tab pos="354965" algn="l"/>
                <a:tab pos="355600" algn="l"/>
              </a:tabLst>
            </a:pPr>
            <a:endParaRPr lang="en-US" sz="240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4"/>
          </p:nvPr>
        </p:nvSpPr>
        <p:spPr/>
        <p:txBody>
          <a:bodyPr/>
          <a:lstStyle/>
          <a:p>
            <a:pPr fontAlgn="auto">
              <a:spcBef>
                <a:spcPts val="0"/>
              </a:spcBef>
              <a:spcAft>
                <a:spcPts val="0"/>
              </a:spcAft>
            </a:pPr>
            <a:fld id="{7022FF3C-310F-4809-A5BE-BC5BA8AA108D}" type="slidenum">
              <a:rPr lang="en-US" smtClean="0">
                <a:solidFill>
                  <a:prstClr val="black">
                    <a:tint val="75000"/>
                  </a:prstClr>
                </a:solidFill>
              </a:rPr>
              <a:pPr fontAlgn="auto">
                <a:spcBef>
                  <a:spcPts val="0"/>
                </a:spcBef>
                <a:spcAft>
                  <a:spcPts val="0"/>
                </a:spcAft>
              </a:pPr>
              <a:t>20</a:t>
            </a:fld>
            <a:endParaRPr lang="en-US" dirty="0">
              <a:solidFill>
                <a:prstClr val="black">
                  <a:tint val="75000"/>
                </a:prstClr>
              </a:solidFill>
            </a:endParaRPr>
          </a:p>
        </p:txBody>
      </p:sp>
    </p:spTree>
    <p:extLst>
      <p:ext uri="{BB962C8B-B14F-4D97-AF65-F5344CB8AC3E}">
        <p14:creationId xmlns:p14="http://schemas.microsoft.com/office/powerpoint/2010/main" val="15935519"/>
      </p:ext>
    </p:extLst>
  </p:cSld>
  <p:clrMapOvr>
    <a:masterClrMapping/>
  </p:clrMapOvr>
  <mc:AlternateContent xmlns:mc="http://schemas.openxmlformats.org/markup-compatibility/2006" xmlns:p14="http://schemas.microsoft.com/office/powerpoint/2010/main">
    <mc:Choice Requires="p14">
      <p:transition spd="slow" p14:dur="2000" advTm="55364"/>
    </mc:Choice>
    <mc:Fallback xmlns="">
      <p:transition spd="slow" advTm="55364"/>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33600" y="256794"/>
            <a:ext cx="5638800" cy="861774"/>
          </a:xfrm>
        </p:spPr>
        <p:txBody>
          <a:bodyPr/>
          <a:lstStyle/>
          <a:p>
            <a:r>
              <a:rPr lang="en-US" dirty="0" smtClean="0"/>
              <a:t>New Unique Medicare Number</a:t>
            </a:r>
            <a:endParaRPr lang="en-US" dirty="0"/>
          </a:p>
        </p:txBody>
      </p:sp>
      <p:pic>
        <p:nvPicPr>
          <p:cNvPr id="4" name="Picture 3" descr="This is a sample of the new Medicare card. It features a blue arch across the top with a red strip at the bottom. It includes the HHS logo in the upper left corner and space for a beneficiary's name, Medicare number, entitlements and coverage start date." title="New Medicare Card"/>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43448" y="2177712"/>
            <a:ext cx="3085204" cy="1943100"/>
          </a:xfrm>
          <a:prstGeom prst="rect">
            <a:avLst/>
          </a:prstGeom>
          <a:ln>
            <a:solidFill>
              <a:schemeClr val="accent1"/>
            </a:solidFill>
          </a:ln>
        </p:spPr>
      </p:pic>
      <p:cxnSp>
        <p:nvCxnSpPr>
          <p:cNvPr id="7" name="Straight Arrow Connector 6" descr="Red Arrow that points to the New non-intelligent unique identifier." title="Red Arrow"/>
          <p:cNvCxnSpPr/>
          <p:nvPr/>
        </p:nvCxnSpPr>
        <p:spPr>
          <a:xfrm flipH="1">
            <a:off x="2819400" y="3149262"/>
            <a:ext cx="2651760" cy="127337"/>
          </a:xfrm>
          <a:prstGeom prst="straightConnector1">
            <a:avLst/>
          </a:prstGeom>
          <a:ln w="762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3" name="object 4" descr="A red rectangle around the New Medicare Number text." title="Red rectangle"/>
          <p:cNvSpPr txBox="1"/>
          <p:nvPr/>
        </p:nvSpPr>
        <p:spPr>
          <a:xfrm>
            <a:off x="5181600" y="2133600"/>
            <a:ext cx="2971800" cy="2031325"/>
          </a:xfrm>
          <a:prstGeom prst="rect">
            <a:avLst/>
          </a:prstGeom>
          <a:solidFill>
            <a:schemeClr val="bg1"/>
          </a:solidFill>
          <a:ln w="38100">
            <a:solidFill>
              <a:srgbClr val="C00000"/>
            </a:solidFill>
          </a:ln>
        </p:spPr>
        <p:txBody>
          <a:bodyPr vert="horz" wrap="square" lIns="0" tIns="0" rIns="0" bIns="0" rtlCol="0">
            <a:spAutoFit/>
          </a:bodyPr>
          <a:lstStyle/>
          <a:p>
            <a:pPr marL="12700" algn="ctr">
              <a:lnSpc>
                <a:spcPct val="100000"/>
              </a:lnSpc>
            </a:pPr>
            <a:r>
              <a:rPr lang="en-US" sz="1600" b="1" spc="-5" dirty="0" smtClean="0">
                <a:latin typeface="Times New Roman"/>
                <a:cs typeface="Times New Roman"/>
              </a:rPr>
              <a:t> </a:t>
            </a:r>
            <a:br>
              <a:rPr lang="en-US" sz="1600" b="1" spc="-5" dirty="0" smtClean="0">
                <a:latin typeface="Times New Roman"/>
                <a:cs typeface="Times New Roman"/>
              </a:rPr>
            </a:br>
            <a:r>
              <a:rPr lang="en-US" sz="1600" b="1" spc="-5" dirty="0" smtClean="0">
                <a:latin typeface="Times New Roman"/>
                <a:cs typeface="Times New Roman"/>
              </a:rPr>
              <a:t>New </a:t>
            </a:r>
            <a:r>
              <a:rPr sz="1600" b="1" spc="-5" dirty="0" smtClean="0">
                <a:latin typeface="Times New Roman"/>
                <a:cs typeface="Times New Roman"/>
              </a:rPr>
              <a:t>Medicare </a:t>
            </a:r>
            <a:r>
              <a:rPr lang="en-US" sz="1600" b="1" spc="-5" dirty="0" smtClean="0">
                <a:latin typeface="Times New Roman"/>
                <a:cs typeface="Times New Roman"/>
              </a:rPr>
              <a:t>Number</a:t>
            </a:r>
            <a:br>
              <a:rPr lang="en-US" sz="1600" b="1" spc="-5" dirty="0" smtClean="0">
                <a:latin typeface="Times New Roman"/>
                <a:cs typeface="Times New Roman"/>
              </a:rPr>
            </a:br>
            <a:endParaRPr sz="1600" dirty="0">
              <a:latin typeface="Times New Roman"/>
              <a:cs typeface="Times New Roman"/>
            </a:endParaRPr>
          </a:p>
          <a:p>
            <a:pPr marL="461963" lvl="1" indent="-173038">
              <a:buSzPct val="105000"/>
              <a:buFont typeface="Arial"/>
              <a:buChar char="•"/>
              <a:tabLst>
                <a:tab pos="240665" algn="l"/>
                <a:tab pos="241300" algn="l"/>
              </a:tabLst>
            </a:pPr>
            <a:r>
              <a:rPr sz="1400" dirty="0">
                <a:latin typeface="Times New Roman"/>
                <a:cs typeface="Times New Roman"/>
              </a:rPr>
              <a:t>New Non-Intelligent </a:t>
            </a:r>
            <a:r>
              <a:rPr sz="1400" spc="5" dirty="0">
                <a:latin typeface="Times New Roman"/>
                <a:cs typeface="Times New Roman"/>
              </a:rPr>
              <a:t>Unique</a:t>
            </a:r>
            <a:r>
              <a:rPr sz="1400" spc="-160" dirty="0">
                <a:latin typeface="Times New Roman"/>
                <a:cs typeface="Times New Roman"/>
              </a:rPr>
              <a:t> </a:t>
            </a:r>
            <a:r>
              <a:rPr sz="1400" dirty="0">
                <a:latin typeface="Times New Roman"/>
                <a:cs typeface="Times New Roman"/>
              </a:rPr>
              <a:t>Identifier</a:t>
            </a:r>
          </a:p>
          <a:p>
            <a:pPr marL="461963" lvl="1" indent="-173038">
              <a:buSzPct val="105000"/>
              <a:buFont typeface="Arial"/>
              <a:buChar char="•"/>
              <a:tabLst>
                <a:tab pos="240665" algn="l"/>
                <a:tab pos="241300" algn="l"/>
              </a:tabLst>
            </a:pPr>
            <a:r>
              <a:rPr sz="1400" spc="-35" dirty="0">
                <a:latin typeface="Times New Roman"/>
                <a:cs typeface="Times New Roman"/>
              </a:rPr>
              <a:t>11</a:t>
            </a:r>
            <a:r>
              <a:rPr sz="1400" spc="-110" dirty="0">
                <a:latin typeface="Times New Roman"/>
                <a:cs typeface="Times New Roman"/>
              </a:rPr>
              <a:t> </a:t>
            </a:r>
            <a:r>
              <a:rPr sz="1400" dirty="0">
                <a:latin typeface="Times New Roman"/>
                <a:cs typeface="Times New Roman"/>
              </a:rPr>
              <a:t>bytes</a:t>
            </a:r>
          </a:p>
          <a:p>
            <a:pPr marL="461963" marR="5080" lvl="1" indent="-173038">
              <a:buSzPct val="105000"/>
              <a:buFont typeface="Arial"/>
              <a:buChar char="•"/>
              <a:tabLst>
                <a:tab pos="240665" algn="l"/>
                <a:tab pos="241300" algn="l"/>
              </a:tabLst>
            </a:pPr>
            <a:r>
              <a:rPr sz="1400" dirty="0">
                <a:latin typeface="Times New Roman"/>
                <a:cs typeface="Times New Roman"/>
              </a:rPr>
              <a:t>Key positions 2, 5, </a:t>
            </a:r>
            <a:r>
              <a:rPr sz="1400" dirty="0" smtClean="0">
                <a:latin typeface="Times New Roman"/>
                <a:cs typeface="Times New Roman"/>
              </a:rPr>
              <a:t>8 </a:t>
            </a:r>
            <a:r>
              <a:rPr lang="en-US" sz="1400" dirty="0" smtClean="0">
                <a:latin typeface="Times New Roman"/>
                <a:cs typeface="Times New Roman"/>
              </a:rPr>
              <a:t>&amp; </a:t>
            </a:r>
            <a:r>
              <a:rPr sz="1400" dirty="0" smtClean="0">
                <a:latin typeface="Times New Roman"/>
                <a:cs typeface="Times New Roman"/>
              </a:rPr>
              <a:t>9 </a:t>
            </a:r>
            <a:r>
              <a:rPr lang="en-US" sz="1400" dirty="0" smtClean="0">
                <a:latin typeface="Times New Roman"/>
                <a:cs typeface="Times New Roman"/>
              </a:rPr>
              <a:t/>
            </a:r>
            <a:br>
              <a:rPr lang="en-US" sz="1400" dirty="0" smtClean="0">
                <a:latin typeface="Times New Roman"/>
                <a:cs typeface="Times New Roman"/>
              </a:rPr>
            </a:br>
            <a:r>
              <a:rPr sz="1400" spc="-5" dirty="0" smtClean="0">
                <a:latin typeface="Times New Roman"/>
                <a:cs typeface="Times New Roman"/>
              </a:rPr>
              <a:t>will </a:t>
            </a:r>
            <a:r>
              <a:rPr sz="1400" dirty="0">
                <a:latin typeface="Times New Roman"/>
                <a:cs typeface="Times New Roman"/>
              </a:rPr>
              <a:t>always</a:t>
            </a:r>
            <a:r>
              <a:rPr sz="1400" spc="-155" dirty="0">
                <a:latin typeface="Times New Roman"/>
                <a:cs typeface="Times New Roman"/>
              </a:rPr>
              <a:t> </a:t>
            </a:r>
            <a:r>
              <a:rPr sz="1400" dirty="0" smtClean="0">
                <a:latin typeface="Times New Roman"/>
                <a:cs typeface="Times New Roman"/>
              </a:rPr>
              <a:t>be</a:t>
            </a:r>
            <a:r>
              <a:rPr lang="en-US" sz="1400" dirty="0" smtClean="0">
                <a:latin typeface="Times New Roman"/>
                <a:cs typeface="Times New Roman"/>
              </a:rPr>
              <a:t> </a:t>
            </a:r>
            <a:r>
              <a:rPr sz="1400" dirty="0" smtClean="0">
                <a:latin typeface="Times New Roman"/>
                <a:cs typeface="Times New Roman"/>
              </a:rPr>
              <a:t>alphabetic</a:t>
            </a:r>
            <a:endParaRPr lang="en-US" sz="1400" dirty="0" smtClean="0">
              <a:latin typeface="Times New Roman"/>
              <a:cs typeface="Times New Roman"/>
            </a:endParaRPr>
          </a:p>
          <a:p>
            <a:pPr marL="461963" marR="5080" lvl="1" indent="-173038">
              <a:buSzPct val="105000"/>
              <a:tabLst>
                <a:tab pos="240665" algn="l"/>
                <a:tab pos="241300" algn="l"/>
              </a:tabLst>
            </a:pPr>
            <a:endParaRPr sz="1400" dirty="0">
              <a:latin typeface="Times New Roman"/>
              <a:cs typeface="Times New Roman"/>
            </a:endParaRPr>
          </a:p>
        </p:txBody>
      </p:sp>
    </p:spTree>
    <p:extLst>
      <p:ext uri="{BB962C8B-B14F-4D97-AF65-F5344CB8AC3E}">
        <p14:creationId xmlns:p14="http://schemas.microsoft.com/office/powerpoint/2010/main" val="124241847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New Card Design</a:t>
            </a:r>
            <a:endParaRPr lang="en-US" dirty="0"/>
          </a:p>
        </p:txBody>
      </p:sp>
      <p:sp>
        <p:nvSpPr>
          <p:cNvPr id="3" name="Text Placeholder 2"/>
          <p:cNvSpPr>
            <a:spLocks noGrp="1"/>
          </p:cNvSpPr>
          <p:nvPr>
            <p:ph type="body" idx="1"/>
          </p:nvPr>
        </p:nvSpPr>
        <p:spPr>
          <a:xfrm>
            <a:off x="609600" y="1143000"/>
            <a:ext cx="7924799" cy="5262979"/>
          </a:xfrm>
        </p:spPr>
        <p:txBody>
          <a:bodyPr/>
          <a:lstStyle/>
          <a:p>
            <a:pPr marL="355600" indent="-342900">
              <a:lnSpc>
                <a:spcPct val="150000"/>
              </a:lnSpc>
              <a:buSzPct val="105000"/>
              <a:buFont typeface="Arial"/>
              <a:buChar char="•"/>
              <a:tabLst>
                <a:tab pos="354965" algn="l"/>
                <a:tab pos="355600" algn="l"/>
              </a:tabLst>
            </a:pPr>
            <a:r>
              <a:rPr lang="en-US" sz="2400" dirty="0" smtClean="0">
                <a:latin typeface="Times New Roman" panose="02020603050405020304" pitchFamily="18" charset="0"/>
                <a:cs typeface="Times New Roman" panose="02020603050405020304" pitchFamily="18" charset="0"/>
              </a:rPr>
              <a:t>Consumer </a:t>
            </a:r>
            <a:r>
              <a:rPr lang="en-US" sz="2400" b="1" dirty="0" smtClean="0">
                <a:latin typeface="Times New Roman" panose="02020603050405020304" pitchFamily="18" charset="0"/>
                <a:cs typeface="Times New Roman" panose="02020603050405020304" pitchFamily="18" charset="0"/>
              </a:rPr>
              <a:t>tested</a:t>
            </a:r>
            <a:r>
              <a:rPr lang="en-US" sz="2400" dirty="0" smtClean="0">
                <a:latin typeface="Times New Roman" panose="02020603050405020304" pitchFamily="18" charset="0"/>
                <a:cs typeface="Times New Roman" panose="02020603050405020304" pitchFamily="18" charset="0"/>
              </a:rPr>
              <a:t> by people with Medicare</a:t>
            </a:r>
          </a:p>
          <a:p>
            <a:pPr marL="355600" indent="-342900">
              <a:lnSpc>
                <a:spcPct val="150000"/>
              </a:lnSpc>
              <a:buSzPct val="105000"/>
              <a:buFont typeface="Arial"/>
              <a:buChar char="•"/>
              <a:tabLst>
                <a:tab pos="354965" algn="l"/>
                <a:tab pos="355600" algn="l"/>
              </a:tabLst>
            </a:pPr>
            <a:r>
              <a:rPr lang="en-US" sz="2400" dirty="0" smtClean="0">
                <a:latin typeface="Times New Roman" panose="02020603050405020304" pitchFamily="18" charset="0"/>
                <a:cs typeface="Times New Roman" panose="02020603050405020304" pitchFamily="18" charset="0"/>
              </a:rPr>
              <a:t>Positively reviewed among 10 possible cards designs</a:t>
            </a:r>
          </a:p>
          <a:p>
            <a:pPr marL="355600" indent="-342900">
              <a:lnSpc>
                <a:spcPct val="150000"/>
              </a:lnSpc>
              <a:buSzPct val="105000"/>
              <a:buFont typeface="Arial"/>
              <a:buChar char="•"/>
              <a:tabLst>
                <a:tab pos="354965" algn="l"/>
                <a:tab pos="355600" algn="l"/>
              </a:tabLst>
            </a:pPr>
            <a:r>
              <a:rPr lang="en-US" sz="2400" dirty="0" smtClean="0">
                <a:latin typeface="Times New Roman" panose="02020603050405020304" pitchFamily="18" charset="0"/>
                <a:cs typeface="Times New Roman" panose="02020603050405020304" pitchFamily="18" charset="0"/>
              </a:rPr>
              <a:t>Strong preference to maintain </a:t>
            </a:r>
            <a:r>
              <a:rPr lang="en-US" sz="2400" b="1" dirty="0" smtClean="0">
                <a:latin typeface="Times New Roman" panose="02020603050405020304" pitchFamily="18" charset="0"/>
                <a:cs typeface="Times New Roman" panose="02020603050405020304" pitchFamily="18" charset="0"/>
              </a:rPr>
              <a:t>red, white and blue </a:t>
            </a:r>
            <a:r>
              <a:rPr lang="en-US" sz="2400" dirty="0" smtClean="0">
                <a:latin typeface="Times New Roman" panose="02020603050405020304" pitchFamily="18" charset="0"/>
                <a:cs typeface="Times New Roman" panose="02020603050405020304" pitchFamily="18" charset="0"/>
              </a:rPr>
              <a:t>palette</a:t>
            </a:r>
          </a:p>
          <a:p>
            <a:pPr marL="355600" indent="-342900">
              <a:lnSpc>
                <a:spcPct val="150000"/>
              </a:lnSpc>
              <a:buSzPct val="105000"/>
              <a:buFont typeface="Arial"/>
              <a:buChar char="•"/>
              <a:tabLst>
                <a:tab pos="354965" algn="l"/>
                <a:tab pos="355600" algn="l"/>
              </a:tabLst>
            </a:pPr>
            <a:r>
              <a:rPr lang="en-US" sz="2400" b="1" dirty="0" smtClean="0">
                <a:latin typeface="Times New Roman" panose="02020603050405020304" pitchFamily="18" charset="0"/>
                <a:cs typeface="Times New Roman" panose="02020603050405020304" pitchFamily="18" charset="0"/>
              </a:rPr>
              <a:t>Easy</a:t>
            </a:r>
            <a:r>
              <a:rPr lang="en-US" sz="2400" dirty="0" smtClean="0">
                <a:latin typeface="Times New Roman" panose="02020603050405020304" pitchFamily="18" charset="0"/>
                <a:cs typeface="Times New Roman" panose="02020603050405020304" pitchFamily="18" charset="0"/>
              </a:rPr>
              <a:t> to read, copy, scan at provider offices</a:t>
            </a:r>
          </a:p>
          <a:p>
            <a:pPr marL="355600" indent="-342900">
              <a:lnSpc>
                <a:spcPct val="150000"/>
              </a:lnSpc>
              <a:buSzPct val="105000"/>
              <a:buFont typeface="Arial"/>
              <a:buChar char="•"/>
              <a:tabLst>
                <a:tab pos="354965" algn="l"/>
                <a:tab pos="355600" algn="l"/>
              </a:tabLst>
            </a:pPr>
            <a:r>
              <a:rPr lang="en-US" sz="2400" b="1" dirty="0" smtClean="0">
                <a:latin typeface="Times New Roman" panose="02020603050405020304" pitchFamily="18" charset="0"/>
                <a:cs typeface="Times New Roman" panose="02020603050405020304" pitchFamily="18" charset="0"/>
              </a:rPr>
              <a:t>Smaller</a:t>
            </a:r>
            <a:r>
              <a:rPr lang="en-US" sz="2400" dirty="0" smtClean="0">
                <a:latin typeface="Times New Roman" panose="02020603050405020304" pitchFamily="18" charset="0"/>
                <a:cs typeface="Times New Roman" panose="02020603050405020304" pitchFamily="18" charset="0"/>
              </a:rPr>
              <a:t> </a:t>
            </a:r>
            <a:r>
              <a:rPr lang="en-US" sz="2400" dirty="0">
                <a:latin typeface="Times New Roman" panose="02020603050405020304" pitchFamily="18" charset="0"/>
                <a:cs typeface="Times New Roman" panose="02020603050405020304" pitchFamily="18" charset="0"/>
              </a:rPr>
              <a:t>size to match the size of a standard credit card</a:t>
            </a:r>
          </a:p>
          <a:p>
            <a:pPr marL="355600" indent="-342900">
              <a:lnSpc>
                <a:spcPct val="150000"/>
              </a:lnSpc>
              <a:buSzPct val="105000"/>
              <a:buFont typeface="Arial"/>
              <a:buChar char="•"/>
              <a:tabLst>
                <a:tab pos="354965" algn="l"/>
                <a:tab pos="355600" algn="l"/>
              </a:tabLst>
            </a:pPr>
            <a:r>
              <a:rPr lang="en-US" sz="2400" b="1" dirty="0" smtClean="0">
                <a:latin typeface="Times New Roman" panose="02020603050405020304" pitchFamily="18" charset="0"/>
                <a:cs typeface="Times New Roman" panose="02020603050405020304" pitchFamily="18" charset="0"/>
              </a:rPr>
              <a:t>Bilingual</a:t>
            </a:r>
            <a:r>
              <a:rPr lang="en-US" sz="2400" dirty="0" smtClean="0">
                <a:latin typeface="Times New Roman" panose="02020603050405020304" pitchFamily="18" charset="0"/>
                <a:cs typeface="Times New Roman" panose="02020603050405020304" pitchFamily="18" charset="0"/>
              </a:rPr>
              <a:t> </a:t>
            </a:r>
            <a:r>
              <a:rPr lang="en-US" sz="2400" dirty="0">
                <a:latin typeface="Times New Roman" panose="02020603050405020304" pitchFamily="18" charset="0"/>
                <a:cs typeface="Times New Roman" panose="02020603050405020304" pitchFamily="18" charset="0"/>
              </a:rPr>
              <a:t>in English/Spanish </a:t>
            </a:r>
            <a:endParaRPr lang="en-US" sz="2400" dirty="0" smtClean="0">
              <a:latin typeface="Times New Roman" panose="02020603050405020304" pitchFamily="18" charset="0"/>
              <a:cs typeface="Times New Roman" panose="02020603050405020304" pitchFamily="18" charset="0"/>
            </a:endParaRPr>
          </a:p>
          <a:p>
            <a:pPr marL="355600" indent="-342900">
              <a:lnSpc>
                <a:spcPct val="150000"/>
              </a:lnSpc>
              <a:buSzPct val="105000"/>
              <a:buFont typeface="Arial"/>
              <a:buChar char="•"/>
              <a:tabLst>
                <a:tab pos="354965" algn="l"/>
                <a:tab pos="355600" algn="l"/>
              </a:tabLst>
            </a:pPr>
            <a:r>
              <a:rPr lang="en-US" sz="2400" dirty="0" smtClean="0">
                <a:latin typeface="Times New Roman"/>
                <a:cs typeface="Times New Roman"/>
              </a:rPr>
              <a:t>Gender </a:t>
            </a:r>
            <a:r>
              <a:rPr lang="en-US" sz="2400" dirty="0">
                <a:latin typeface="Times New Roman"/>
                <a:cs typeface="Times New Roman"/>
              </a:rPr>
              <a:t>&amp; signature line won’t appear on new </a:t>
            </a:r>
            <a:r>
              <a:rPr lang="en-US" sz="2400" spc="-5" dirty="0">
                <a:latin typeface="Times New Roman"/>
                <a:cs typeface="Times New Roman"/>
              </a:rPr>
              <a:t>Medicare</a:t>
            </a:r>
            <a:r>
              <a:rPr lang="en-US" sz="2400" spc="-170" dirty="0">
                <a:latin typeface="Times New Roman"/>
                <a:cs typeface="Times New Roman"/>
              </a:rPr>
              <a:t> </a:t>
            </a:r>
            <a:r>
              <a:rPr lang="en-US" sz="2400" dirty="0">
                <a:latin typeface="Times New Roman"/>
                <a:cs typeface="Times New Roman"/>
              </a:rPr>
              <a:t>cards</a:t>
            </a:r>
          </a:p>
          <a:p>
            <a:pPr marL="355600" indent="-342900">
              <a:lnSpc>
                <a:spcPct val="150000"/>
              </a:lnSpc>
              <a:buSzPct val="105000"/>
              <a:buFont typeface="Arial"/>
              <a:buChar char="•"/>
              <a:tabLst>
                <a:tab pos="354965" algn="l"/>
                <a:tab pos="355600" algn="l"/>
              </a:tabLst>
            </a:pPr>
            <a:r>
              <a:rPr lang="en-US" sz="2400" dirty="0" smtClean="0">
                <a:latin typeface="Times New Roman" panose="02020603050405020304" pitchFamily="18" charset="0"/>
                <a:cs typeface="Times New Roman" panose="02020603050405020304" pitchFamily="18" charset="0"/>
              </a:rPr>
              <a:t>All cards, including </a:t>
            </a:r>
            <a:r>
              <a:rPr lang="en-US" sz="2400" dirty="0">
                <a:latin typeface="Times New Roman" panose="02020603050405020304" pitchFamily="18" charset="0"/>
                <a:cs typeface="Times New Roman" panose="02020603050405020304" pitchFamily="18" charset="0"/>
              </a:rPr>
              <a:t>for Puerto </a:t>
            </a:r>
            <a:r>
              <a:rPr lang="en-US" sz="2400" dirty="0" smtClean="0">
                <a:latin typeface="Times New Roman" panose="02020603050405020304" pitchFamily="18" charset="0"/>
                <a:cs typeface="Times New Roman" panose="02020603050405020304" pitchFamily="18" charset="0"/>
              </a:rPr>
              <a:t>Rico, </a:t>
            </a:r>
            <a:r>
              <a:rPr lang="en-US" sz="2400" dirty="0">
                <a:latin typeface="Times New Roman" panose="02020603050405020304" pitchFamily="18" charset="0"/>
                <a:cs typeface="Times New Roman" panose="02020603050405020304" pitchFamily="18" charset="0"/>
              </a:rPr>
              <a:t>will be printed on </a:t>
            </a:r>
            <a:endParaRPr lang="en-US" sz="2400" dirty="0" smtClean="0">
              <a:latin typeface="Times New Roman" panose="02020603050405020304" pitchFamily="18" charset="0"/>
              <a:cs typeface="Times New Roman" panose="02020603050405020304" pitchFamily="18" charset="0"/>
            </a:endParaRPr>
          </a:p>
          <a:p>
            <a:pPr marL="12700">
              <a:lnSpc>
                <a:spcPct val="150000"/>
              </a:lnSpc>
              <a:buSzPct val="105000"/>
              <a:tabLst>
                <a:tab pos="354965" algn="l"/>
                <a:tab pos="355600" algn="l"/>
              </a:tabLst>
            </a:pPr>
            <a:r>
              <a:rPr lang="en-US" sz="2400" dirty="0">
                <a:latin typeface="Times New Roman" panose="02020603050405020304" pitchFamily="18" charset="0"/>
                <a:cs typeface="Times New Roman" panose="02020603050405020304" pitchFamily="18" charset="0"/>
              </a:rPr>
              <a:t>	</a:t>
            </a:r>
            <a:r>
              <a:rPr lang="en-US" sz="2400" b="1" dirty="0" smtClean="0">
                <a:latin typeface="Times New Roman" panose="02020603050405020304" pitchFamily="18" charset="0"/>
                <a:cs typeface="Times New Roman" panose="02020603050405020304" pitchFamily="18" charset="0"/>
              </a:rPr>
              <a:t>white </a:t>
            </a:r>
            <a:r>
              <a:rPr lang="en-US" sz="2400" b="1" dirty="0">
                <a:latin typeface="Times New Roman" panose="02020603050405020304" pitchFamily="18" charset="0"/>
                <a:cs typeface="Times New Roman" panose="02020603050405020304" pitchFamily="18" charset="0"/>
              </a:rPr>
              <a:t>paper</a:t>
            </a:r>
          </a:p>
          <a:p>
            <a:endParaRPr lang="en-US" dirty="0"/>
          </a:p>
        </p:txBody>
      </p:sp>
      <p:sp>
        <p:nvSpPr>
          <p:cNvPr id="4" name="Slide Number Placeholder 3"/>
          <p:cNvSpPr>
            <a:spLocks noGrp="1"/>
          </p:cNvSpPr>
          <p:nvPr>
            <p:ph type="sldNum" sz="quarter" idx="4"/>
          </p:nvPr>
        </p:nvSpPr>
        <p:spPr/>
        <p:txBody>
          <a:bodyPr/>
          <a:lstStyle/>
          <a:p>
            <a:pPr fontAlgn="auto">
              <a:spcBef>
                <a:spcPts val="0"/>
              </a:spcBef>
              <a:spcAft>
                <a:spcPts val="0"/>
              </a:spcAft>
            </a:pPr>
            <a:fld id="{7022FF3C-310F-4809-A5BE-BC5BA8AA108D}" type="slidenum">
              <a:rPr lang="en-US" smtClean="0">
                <a:solidFill>
                  <a:prstClr val="black">
                    <a:tint val="75000"/>
                  </a:prstClr>
                </a:solidFill>
              </a:rPr>
              <a:pPr fontAlgn="auto">
                <a:spcBef>
                  <a:spcPts val="0"/>
                </a:spcBef>
                <a:spcAft>
                  <a:spcPts val="0"/>
                </a:spcAft>
              </a:pPr>
              <a:t>4</a:t>
            </a:fld>
            <a:endParaRPr lang="en-US" dirty="0">
              <a:solidFill>
                <a:prstClr val="black">
                  <a:tint val="75000"/>
                </a:prstClr>
              </a:solidFill>
            </a:endParaRPr>
          </a:p>
        </p:txBody>
      </p:sp>
    </p:spTree>
    <p:extLst>
      <p:ext uri="{BB962C8B-B14F-4D97-AF65-F5344CB8AC3E}">
        <p14:creationId xmlns:p14="http://schemas.microsoft.com/office/powerpoint/2010/main" val="13907864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59740" y="256794"/>
            <a:ext cx="8455660" cy="430887"/>
          </a:xfrm>
          <a:prstGeom prst="rect">
            <a:avLst/>
          </a:prstGeom>
        </p:spPr>
        <p:txBody>
          <a:bodyPr vert="horz" wrap="square" lIns="0" tIns="0" rIns="0" bIns="0" rtlCol="0">
            <a:spAutoFit/>
          </a:bodyPr>
          <a:lstStyle/>
          <a:p>
            <a:pPr marL="12700">
              <a:lnSpc>
                <a:spcPct val="100000"/>
              </a:lnSpc>
            </a:pPr>
            <a:r>
              <a:rPr lang="en-US" spc="-5" dirty="0" smtClean="0"/>
              <a:t>Sending New Medicare Cards</a:t>
            </a:r>
            <a:endParaRPr spc="-5" dirty="0"/>
          </a:p>
        </p:txBody>
      </p:sp>
      <p:sp>
        <p:nvSpPr>
          <p:cNvPr id="3" name="object 3"/>
          <p:cNvSpPr txBox="1"/>
          <p:nvPr/>
        </p:nvSpPr>
        <p:spPr>
          <a:xfrm>
            <a:off x="381000" y="1143000"/>
            <a:ext cx="8136255" cy="4585871"/>
          </a:xfrm>
          <a:prstGeom prst="rect">
            <a:avLst/>
          </a:prstGeom>
        </p:spPr>
        <p:txBody>
          <a:bodyPr vert="horz" wrap="square" lIns="0" tIns="0" rIns="0" bIns="0" rtlCol="0">
            <a:spAutoFit/>
          </a:bodyPr>
          <a:lstStyle/>
          <a:p>
            <a:pPr marL="356616" indent="-342900">
              <a:lnSpc>
                <a:spcPct val="100000"/>
              </a:lnSpc>
              <a:buFont typeface="Arial" panose="020B0604020202020204" pitchFamily="34" charset="0"/>
              <a:buChar char="•"/>
            </a:pPr>
            <a:r>
              <a:rPr lang="en-US" dirty="0" smtClean="0">
                <a:latin typeface="Times New Roman"/>
                <a:cs typeface="Times New Roman"/>
              </a:rPr>
              <a:t>Medicare starts mailing New </a:t>
            </a:r>
            <a:r>
              <a:rPr lang="en-US" dirty="0">
                <a:latin typeface="Times New Roman"/>
                <a:cs typeface="Times New Roman"/>
              </a:rPr>
              <a:t>C</a:t>
            </a:r>
            <a:r>
              <a:rPr lang="en-US" dirty="0" smtClean="0">
                <a:latin typeface="Times New Roman"/>
                <a:cs typeface="Times New Roman"/>
              </a:rPr>
              <a:t>ards in April 2018 </a:t>
            </a:r>
          </a:p>
          <a:p>
            <a:pPr marL="742950" lvl="1" indent="-285750">
              <a:buFont typeface="Arial" panose="020B0604020202020204" pitchFamily="34" charset="0"/>
              <a:buChar char="•"/>
            </a:pPr>
            <a:r>
              <a:rPr lang="en-US" sz="1600" dirty="0" smtClean="0">
                <a:latin typeface="Times New Roman" panose="02020603050405020304" pitchFamily="18" charset="0"/>
                <a:cs typeface="Times New Roman" panose="02020603050405020304" pitchFamily="18" charset="0"/>
              </a:rPr>
              <a:t>Newly-eligible beneficiaries </a:t>
            </a:r>
            <a:r>
              <a:rPr lang="en-US" sz="1600" dirty="0">
                <a:latin typeface="Times New Roman" panose="02020603050405020304" pitchFamily="18" charset="0"/>
                <a:cs typeface="Times New Roman" panose="02020603050405020304" pitchFamily="18" charset="0"/>
              </a:rPr>
              <a:t>will get a card with </a:t>
            </a:r>
            <a:r>
              <a:rPr lang="en-US" sz="1600" dirty="0" smtClean="0">
                <a:latin typeface="Times New Roman" panose="02020603050405020304" pitchFamily="18" charset="0"/>
                <a:cs typeface="Times New Roman" panose="02020603050405020304" pitchFamily="18" charset="0"/>
              </a:rPr>
              <a:t>a unique number</a:t>
            </a:r>
            <a:r>
              <a:rPr lang="en-US" sz="1600" dirty="0">
                <a:latin typeface="Times New Roman" panose="02020603050405020304" pitchFamily="18" charset="0"/>
                <a:cs typeface="Times New Roman" panose="02020603050405020304" pitchFamily="18" charset="0"/>
              </a:rPr>
              <a:t>, regardless of where they live</a:t>
            </a:r>
          </a:p>
          <a:p>
            <a:pPr marL="742950" lvl="1" indent="-285750">
              <a:buFont typeface="Arial" panose="020B0604020202020204" pitchFamily="34" charset="0"/>
              <a:buChar char="•"/>
            </a:pPr>
            <a:r>
              <a:rPr lang="en-US" sz="1600" dirty="0">
                <a:latin typeface="Times New Roman" panose="02020603050405020304" pitchFamily="18" charset="0"/>
                <a:cs typeface="Times New Roman" panose="02020603050405020304" pitchFamily="18" charset="0"/>
              </a:rPr>
              <a:t>Existing beneficiaries will get a new </a:t>
            </a:r>
            <a:r>
              <a:rPr lang="en-US" sz="1600" dirty="0" smtClean="0">
                <a:latin typeface="Times New Roman" panose="02020603050405020304" pitchFamily="18" charset="0"/>
                <a:cs typeface="Times New Roman" panose="02020603050405020304" pitchFamily="18" charset="0"/>
              </a:rPr>
              <a:t>card over </a:t>
            </a:r>
            <a:r>
              <a:rPr lang="en-US" sz="1600" dirty="0">
                <a:latin typeface="Times New Roman" panose="02020603050405020304" pitchFamily="18" charset="0"/>
                <a:cs typeface="Times New Roman" panose="02020603050405020304" pitchFamily="18" charset="0"/>
              </a:rPr>
              <a:t>a period of approximately 12 </a:t>
            </a:r>
            <a:r>
              <a:rPr lang="en-US" sz="1600" dirty="0" smtClean="0">
                <a:latin typeface="Times New Roman" panose="02020603050405020304" pitchFamily="18" charset="0"/>
                <a:cs typeface="Times New Roman" panose="02020603050405020304" pitchFamily="18" charset="0"/>
              </a:rPr>
              <a:t>months</a:t>
            </a:r>
          </a:p>
          <a:p>
            <a:pPr lvl="1"/>
            <a:endParaRPr lang="en-US" sz="1600" dirty="0">
              <a:latin typeface="Times New Roman" panose="02020603050405020304" pitchFamily="18" charset="0"/>
              <a:cs typeface="Times New Roman" panose="02020603050405020304" pitchFamily="18" charset="0"/>
            </a:endParaRPr>
          </a:p>
          <a:p>
            <a:pPr marL="342900" lvl="0" indent="-342900">
              <a:buFont typeface="Arial" panose="020B0604020202020204" pitchFamily="34" charset="0"/>
              <a:buChar char="•"/>
            </a:pPr>
            <a:r>
              <a:rPr lang="en-US" dirty="0" smtClean="0">
                <a:latin typeface="Times New Roman" panose="02020603050405020304" pitchFamily="18" charset="0"/>
                <a:cs typeface="Times New Roman" panose="02020603050405020304" pitchFamily="18" charset="0"/>
              </a:rPr>
              <a:t>The </a:t>
            </a:r>
            <a:r>
              <a:rPr lang="en-US" dirty="0">
                <a:latin typeface="Times New Roman" panose="02020603050405020304" pitchFamily="18" charset="0"/>
                <a:cs typeface="Times New Roman" panose="02020603050405020304" pitchFamily="18" charset="0"/>
              </a:rPr>
              <a:t>mailing will include the new Medicare card and a letter with </a:t>
            </a:r>
            <a:r>
              <a:rPr lang="en-US" dirty="0" smtClean="0">
                <a:latin typeface="Times New Roman" panose="02020603050405020304" pitchFamily="18" charset="0"/>
                <a:cs typeface="Times New Roman" panose="02020603050405020304" pitchFamily="18" charset="0"/>
              </a:rPr>
              <a:t>instructions</a:t>
            </a:r>
          </a:p>
          <a:p>
            <a:pPr lvl="0"/>
            <a:endParaRPr lang="en-US" dirty="0" smtClean="0">
              <a:latin typeface="Times New Roman" panose="02020603050405020304" pitchFamily="18" charset="0"/>
              <a:cs typeface="Times New Roman" panose="02020603050405020304" pitchFamily="18" charset="0"/>
            </a:endParaRPr>
          </a:p>
          <a:p>
            <a:pPr marL="342900" lvl="0" indent="-342900">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D</a:t>
            </a:r>
            <a:r>
              <a:rPr lang="en-US" dirty="0" smtClean="0">
                <a:latin typeface="Times New Roman" panose="02020603050405020304" pitchFamily="18" charset="0"/>
                <a:cs typeface="Times New Roman" panose="02020603050405020304" pitchFamily="18" charset="0"/>
              </a:rPr>
              <a:t>istribution </a:t>
            </a:r>
            <a:r>
              <a:rPr lang="en-US" dirty="0">
                <a:latin typeface="Times New Roman" panose="02020603050405020304" pitchFamily="18" charset="0"/>
                <a:cs typeface="Times New Roman" panose="02020603050405020304" pitchFamily="18" charset="0"/>
              </a:rPr>
              <a:t>of cards will be randomized by </a:t>
            </a:r>
            <a:r>
              <a:rPr lang="en-US" dirty="0" smtClean="0">
                <a:latin typeface="Times New Roman" panose="02020603050405020304" pitchFamily="18" charset="0"/>
                <a:cs typeface="Times New Roman" panose="02020603050405020304" pitchFamily="18" charset="0"/>
              </a:rPr>
              <a:t>geographic location</a:t>
            </a:r>
          </a:p>
          <a:p>
            <a:pPr marL="342900" indent="-342900">
              <a:buFont typeface="Arial" panose="020B0604020202020204" pitchFamily="34" charset="0"/>
              <a:buChar char="•"/>
            </a:pPr>
            <a:endParaRPr lang="en-US" dirty="0" smtClean="0">
              <a:latin typeface="Times New Roman"/>
              <a:cs typeface="Times New Roman"/>
            </a:endParaRPr>
          </a:p>
          <a:p>
            <a:pPr marL="342900" indent="-342900">
              <a:buFont typeface="Arial" panose="020B0604020202020204" pitchFamily="34" charset="0"/>
              <a:buChar char="•"/>
            </a:pPr>
            <a:r>
              <a:rPr lang="en-US" dirty="0" smtClean="0">
                <a:latin typeface="Times New Roman"/>
                <a:cs typeface="Times New Roman"/>
              </a:rPr>
              <a:t>All existing cards will be </a:t>
            </a:r>
            <a:r>
              <a:rPr lang="en-US" dirty="0">
                <a:latin typeface="Times New Roman"/>
                <a:cs typeface="Times New Roman"/>
              </a:rPr>
              <a:t>replaced by April 2019 </a:t>
            </a:r>
            <a:r>
              <a:rPr lang="en-US" dirty="0" smtClean="0">
                <a:latin typeface="Times New Roman"/>
                <a:cs typeface="Times New Roman"/>
              </a:rPr>
              <a:t>statutory deadline</a:t>
            </a:r>
            <a:endParaRPr lang="en-US" dirty="0">
              <a:latin typeface="Times New Roman" panose="02020603050405020304" pitchFamily="18" charset="0"/>
              <a:cs typeface="Times New Roman" panose="02020603050405020304" pitchFamily="18" charset="0"/>
            </a:endParaRPr>
          </a:p>
          <a:p>
            <a:pPr marL="342900" lvl="0" indent="-342900">
              <a:buFont typeface="Arial" panose="020B0604020202020204" pitchFamily="34" charset="0"/>
              <a:buChar char="•"/>
            </a:pPr>
            <a:endParaRPr lang="en-US" dirty="0" smtClean="0">
              <a:latin typeface="Times New Roman" panose="02020603050405020304" pitchFamily="18" charset="0"/>
              <a:cs typeface="Times New Roman" panose="02020603050405020304" pitchFamily="18" charset="0"/>
            </a:endParaRPr>
          </a:p>
          <a:p>
            <a:pPr marL="342900" lvl="0" indent="-342900">
              <a:buFont typeface="Arial" panose="020B0604020202020204" pitchFamily="34" charset="0"/>
              <a:buChar char="•"/>
            </a:pPr>
            <a:r>
              <a:rPr lang="en-US" dirty="0" smtClean="0">
                <a:latin typeface="Times New Roman" panose="02020603050405020304" pitchFamily="18" charset="0"/>
                <a:cs typeface="Times New Roman" panose="02020603050405020304" pitchFamily="18" charset="0"/>
              </a:rPr>
              <a:t>Beneficiaries should use the new card once they get it, but </a:t>
            </a:r>
            <a:r>
              <a:rPr lang="en-US" dirty="0">
                <a:latin typeface="Times New Roman" panose="02020603050405020304" pitchFamily="18" charset="0"/>
                <a:cs typeface="Times New Roman" panose="02020603050405020304" pitchFamily="18" charset="0"/>
              </a:rPr>
              <a:t>e</a:t>
            </a:r>
            <a:r>
              <a:rPr lang="en-US" dirty="0" smtClean="0">
                <a:latin typeface="Times New Roman" panose="02020603050405020304" pitchFamily="18" charset="0"/>
                <a:cs typeface="Times New Roman" panose="02020603050405020304" pitchFamily="18" charset="0"/>
              </a:rPr>
              <a:t>ither </a:t>
            </a:r>
            <a:r>
              <a:rPr lang="en-US" dirty="0">
                <a:latin typeface="Times New Roman" panose="02020603050405020304" pitchFamily="18" charset="0"/>
                <a:cs typeface="Times New Roman" panose="02020603050405020304" pitchFamily="18" charset="0"/>
              </a:rPr>
              <a:t>the SSN-based or the new random </a:t>
            </a:r>
            <a:r>
              <a:rPr lang="en-US" dirty="0" smtClean="0">
                <a:latin typeface="Times New Roman" panose="02020603050405020304" pitchFamily="18" charset="0"/>
                <a:cs typeface="Times New Roman" panose="02020603050405020304" pitchFamily="18" charset="0"/>
              </a:rPr>
              <a:t>alphanumeric-based </a:t>
            </a:r>
            <a:r>
              <a:rPr lang="en-US" dirty="0">
                <a:latin typeface="Times New Roman" panose="02020603050405020304" pitchFamily="18" charset="0"/>
                <a:cs typeface="Times New Roman" panose="02020603050405020304" pitchFamily="18" charset="0"/>
              </a:rPr>
              <a:t>cards can be used through December 2019</a:t>
            </a:r>
          </a:p>
          <a:p>
            <a:pPr lvl="0"/>
            <a:endParaRPr lang="en-US" dirty="0" smtClean="0">
              <a:latin typeface="Times New Roman" panose="02020603050405020304" pitchFamily="18" charset="0"/>
              <a:cs typeface="Times New Roman" panose="02020603050405020304" pitchFamily="18" charset="0"/>
            </a:endParaRPr>
          </a:p>
          <a:p>
            <a:pPr marL="342900" lvl="0" indent="-342900">
              <a:buFont typeface="Arial" panose="020B0604020202020204" pitchFamily="34" charset="0"/>
              <a:buChar char="•"/>
            </a:pPr>
            <a:r>
              <a:rPr lang="en-US" dirty="0" smtClean="0">
                <a:latin typeface="Times New Roman" panose="02020603050405020304" pitchFamily="18" charset="0"/>
                <a:cs typeface="Times New Roman" panose="02020603050405020304" pitchFamily="18" charset="0"/>
              </a:rPr>
              <a:t>Beginning </a:t>
            </a:r>
            <a:r>
              <a:rPr lang="en-US" dirty="0">
                <a:latin typeface="Times New Roman" panose="02020603050405020304" pitchFamily="18" charset="0"/>
                <a:cs typeface="Times New Roman" panose="02020603050405020304" pitchFamily="18" charset="0"/>
              </a:rPr>
              <a:t>January 1, 2020 only the new card will be </a:t>
            </a:r>
            <a:r>
              <a:rPr lang="en-US" dirty="0" smtClean="0">
                <a:latin typeface="Times New Roman" panose="02020603050405020304" pitchFamily="18" charset="0"/>
                <a:cs typeface="Times New Roman" panose="02020603050405020304" pitchFamily="18" charset="0"/>
              </a:rPr>
              <a:t>usable</a:t>
            </a:r>
          </a:p>
          <a:p>
            <a:pPr marL="355600" indent="-342900">
              <a:lnSpc>
                <a:spcPct val="100000"/>
              </a:lnSpc>
              <a:buSzPct val="105000"/>
              <a:buFont typeface="Arial"/>
              <a:buChar char="•"/>
              <a:tabLst>
                <a:tab pos="354965" algn="l"/>
                <a:tab pos="355600" algn="l"/>
              </a:tabLst>
            </a:pPr>
            <a:endParaRPr lang="en-US" spc="5" dirty="0" smtClean="0">
              <a:latin typeface="Times New Roman"/>
              <a:cs typeface="Times New Roman"/>
            </a:endParaRPr>
          </a:p>
          <a:p>
            <a:pPr marL="355600" indent="-342900">
              <a:lnSpc>
                <a:spcPct val="100000"/>
              </a:lnSpc>
              <a:buSzPct val="105000"/>
              <a:buFont typeface="Arial"/>
              <a:buChar char="•"/>
              <a:tabLst>
                <a:tab pos="354965" algn="l"/>
                <a:tab pos="355600" algn="l"/>
              </a:tabLst>
            </a:pPr>
            <a:r>
              <a:rPr lang="en-US" spc="5" dirty="0" smtClean="0">
                <a:latin typeface="Times New Roman"/>
                <a:cs typeface="Times New Roman"/>
              </a:rPr>
              <a:t>The </a:t>
            </a:r>
            <a:r>
              <a:rPr lang="en-US" dirty="0">
                <a:latin typeface="Times New Roman"/>
                <a:cs typeface="Times New Roman"/>
              </a:rPr>
              <a:t>Railroad </a:t>
            </a:r>
            <a:r>
              <a:rPr lang="en-US" spc="-5" dirty="0">
                <a:latin typeface="Times New Roman"/>
                <a:cs typeface="Times New Roman"/>
              </a:rPr>
              <a:t>Retirement </a:t>
            </a:r>
            <a:r>
              <a:rPr lang="en-US" dirty="0">
                <a:latin typeface="Times New Roman"/>
                <a:cs typeface="Times New Roman"/>
              </a:rPr>
              <a:t>Board will issue </a:t>
            </a:r>
            <a:r>
              <a:rPr lang="en-US" spc="5" dirty="0">
                <a:latin typeface="Times New Roman"/>
                <a:cs typeface="Times New Roman"/>
              </a:rPr>
              <a:t>new </a:t>
            </a:r>
            <a:r>
              <a:rPr lang="en-US" dirty="0">
                <a:latin typeface="Times New Roman"/>
                <a:cs typeface="Times New Roman"/>
              </a:rPr>
              <a:t>cards to</a:t>
            </a:r>
            <a:r>
              <a:rPr lang="en-US" spc="-204" dirty="0">
                <a:latin typeface="Times New Roman"/>
                <a:cs typeface="Times New Roman"/>
              </a:rPr>
              <a:t> </a:t>
            </a:r>
            <a:r>
              <a:rPr lang="en-US" dirty="0" smtClean="0">
                <a:latin typeface="Times New Roman"/>
                <a:cs typeface="Times New Roman"/>
              </a:rPr>
              <a:t>RRB beneficiaries</a:t>
            </a:r>
            <a:endParaRPr dirty="0">
              <a:latin typeface="Times New Roman"/>
              <a:cs typeface="Times New Roman"/>
            </a:endParaRPr>
          </a:p>
        </p:txBody>
      </p:sp>
      <p:sp>
        <p:nvSpPr>
          <p:cNvPr id="4" name="Slide Number Placeholder 3"/>
          <p:cNvSpPr>
            <a:spLocks noGrp="1"/>
          </p:cNvSpPr>
          <p:nvPr>
            <p:ph type="sldNum" sz="quarter" idx="4"/>
          </p:nvPr>
        </p:nvSpPr>
        <p:spPr/>
        <p:txBody>
          <a:bodyPr/>
          <a:lstStyle/>
          <a:p>
            <a:pPr fontAlgn="auto">
              <a:spcBef>
                <a:spcPts val="0"/>
              </a:spcBef>
              <a:spcAft>
                <a:spcPts val="0"/>
              </a:spcAft>
            </a:pPr>
            <a:fld id="{7022FF3C-310F-4809-A5BE-BC5BA8AA108D}" type="slidenum">
              <a:rPr lang="en-US" smtClean="0">
                <a:solidFill>
                  <a:prstClr val="black">
                    <a:tint val="75000"/>
                  </a:prstClr>
                </a:solidFill>
              </a:rPr>
              <a:pPr fontAlgn="auto">
                <a:spcBef>
                  <a:spcPts val="0"/>
                </a:spcBef>
                <a:spcAft>
                  <a:spcPts val="0"/>
                </a:spcAft>
              </a:pPr>
              <a:t>5</a:t>
            </a:fld>
            <a:endParaRPr lang="en-US" dirty="0">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Tm="46374"/>
    </mc:Choice>
    <mc:Fallback xmlns="">
      <p:transition spd="slow" advTm="46374"/>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0" y="248895"/>
            <a:ext cx="6629400" cy="436905"/>
          </a:xfrm>
        </p:spPr>
        <p:txBody>
          <a:bodyPr/>
          <a:lstStyle/>
          <a:p>
            <a:r>
              <a:rPr lang="en-US" spc="-5" dirty="0" smtClean="0"/>
              <a:t>Common Scenario #1</a:t>
            </a:r>
            <a:endParaRPr lang="en-US" dirty="0"/>
          </a:p>
        </p:txBody>
      </p:sp>
      <p:pic>
        <p:nvPicPr>
          <p:cNvPr id="6" name="Picture 5" descr="A picture of &quot;Mrs. Jones&quot; from common scenario #1." title="Common Scenario 1- picture"/>
          <p:cNvPicPr>
            <a:picLocks noChangeAspect="1"/>
          </p:cNvPicPr>
          <p:nvPr/>
        </p:nvPicPr>
        <p:blipFill>
          <a:blip r:embed="rId3"/>
          <a:stretch>
            <a:fillRect/>
          </a:stretch>
        </p:blipFill>
        <p:spPr>
          <a:xfrm>
            <a:off x="762000" y="1992984"/>
            <a:ext cx="1261981" cy="1664352"/>
          </a:xfrm>
          <a:prstGeom prst="rect">
            <a:avLst/>
          </a:prstGeom>
        </p:spPr>
      </p:pic>
      <p:sp>
        <p:nvSpPr>
          <p:cNvPr id="5" name="Rectangle 4"/>
          <p:cNvSpPr/>
          <p:nvPr/>
        </p:nvSpPr>
        <p:spPr>
          <a:xfrm>
            <a:off x="2362200" y="1658136"/>
            <a:ext cx="5715000" cy="4524315"/>
          </a:xfrm>
          <a:prstGeom prst="rect">
            <a:avLst/>
          </a:prstGeom>
        </p:spPr>
        <p:txBody>
          <a:bodyPr wrap="square">
            <a:spAutoFit/>
          </a:bodyPr>
          <a:lstStyle/>
          <a:p>
            <a:pPr marR="0" lvl="1"/>
            <a:r>
              <a:rPr lang="en-US" sz="2400" dirty="0">
                <a:latin typeface="Times New Roman" panose="02020603050405020304" pitchFamily="18" charset="0"/>
                <a:ea typeface="Times New Roman" panose="02020603050405020304" pitchFamily="18" charset="0"/>
              </a:rPr>
              <a:t>Mrs. Jones becomes entitled for Medicare in March </a:t>
            </a:r>
            <a:r>
              <a:rPr lang="en-US" sz="2400" dirty="0" smtClean="0">
                <a:latin typeface="Times New Roman" panose="02020603050405020304" pitchFamily="18" charset="0"/>
                <a:ea typeface="Times New Roman" panose="02020603050405020304" pitchFamily="18" charset="0"/>
              </a:rPr>
              <a:t>2018 and is automatically enrolled.  </a:t>
            </a:r>
            <a:r>
              <a:rPr lang="en-US" sz="2400" dirty="0">
                <a:latin typeface="Times New Roman" panose="02020603050405020304" pitchFamily="18" charset="0"/>
                <a:ea typeface="Times New Roman" panose="02020603050405020304" pitchFamily="18" charset="0"/>
              </a:rPr>
              <a:t>Mrs. Jones will receive her Initial Enrollment Period package with her Medicare card in January 2018. Ms. Jones’ Medicare card includes her Social Security Number.  The </a:t>
            </a:r>
            <a:r>
              <a:rPr lang="en-US" sz="2400" dirty="0" smtClean="0">
                <a:latin typeface="Times New Roman" panose="02020603050405020304" pitchFamily="18" charset="0"/>
                <a:ea typeface="Times New Roman" panose="02020603050405020304" pitchFamily="18" charset="0"/>
              </a:rPr>
              <a:t>area where </a:t>
            </a:r>
            <a:r>
              <a:rPr lang="en-US" sz="2400" dirty="0">
                <a:latin typeface="Times New Roman" panose="02020603050405020304" pitchFamily="18" charset="0"/>
                <a:ea typeface="Times New Roman" panose="02020603050405020304" pitchFamily="18" charset="0"/>
              </a:rPr>
              <a:t>Ms. Jones lives </a:t>
            </a:r>
            <a:r>
              <a:rPr lang="en-US" sz="2400" dirty="0" smtClean="0">
                <a:latin typeface="Times New Roman" panose="02020603050405020304" pitchFamily="18" charset="0"/>
                <a:ea typeface="Times New Roman" panose="02020603050405020304" pitchFamily="18" charset="0"/>
              </a:rPr>
              <a:t>will </a:t>
            </a:r>
            <a:r>
              <a:rPr lang="en-US" sz="2400" dirty="0">
                <a:latin typeface="Times New Roman" panose="02020603050405020304" pitchFamily="18" charset="0"/>
                <a:ea typeface="Times New Roman" panose="02020603050405020304" pitchFamily="18" charset="0"/>
              </a:rPr>
              <a:t>receive new Medicare cards in May 2018. Mrs. Jones will receive </a:t>
            </a:r>
            <a:r>
              <a:rPr lang="en-US" sz="2400" dirty="0" smtClean="0">
                <a:latin typeface="Times New Roman" panose="02020603050405020304" pitchFamily="18" charset="0"/>
                <a:ea typeface="Times New Roman" panose="02020603050405020304" pitchFamily="18" charset="0"/>
              </a:rPr>
              <a:t>a </a:t>
            </a:r>
            <a:r>
              <a:rPr lang="en-US" sz="2400" dirty="0">
                <a:latin typeface="Times New Roman" panose="02020603050405020304" pitchFamily="18" charset="0"/>
                <a:ea typeface="Times New Roman" panose="02020603050405020304" pitchFamily="18" charset="0"/>
              </a:rPr>
              <a:t>new Medicare </a:t>
            </a:r>
            <a:r>
              <a:rPr lang="en-US" sz="2400" dirty="0" smtClean="0">
                <a:latin typeface="Times New Roman" panose="02020603050405020304" pitchFamily="18" charset="0"/>
                <a:ea typeface="Times New Roman" panose="02020603050405020304" pitchFamily="18" charset="0"/>
              </a:rPr>
              <a:t>card </a:t>
            </a:r>
            <a:r>
              <a:rPr lang="en-US" sz="2400" dirty="0">
                <a:latin typeface="Times New Roman" panose="02020603050405020304" pitchFamily="18" charset="0"/>
                <a:ea typeface="Times New Roman" panose="02020603050405020304" pitchFamily="18" charset="0"/>
              </a:rPr>
              <a:t>with </a:t>
            </a:r>
            <a:r>
              <a:rPr lang="en-US" sz="2400" dirty="0" smtClean="0">
                <a:latin typeface="Times New Roman" panose="02020603050405020304" pitchFamily="18" charset="0"/>
                <a:ea typeface="Times New Roman" panose="02020603050405020304" pitchFamily="18" charset="0"/>
              </a:rPr>
              <a:t>a new unique number in </a:t>
            </a:r>
            <a:r>
              <a:rPr lang="en-US" sz="2400" dirty="0">
                <a:latin typeface="Times New Roman" panose="02020603050405020304" pitchFamily="18" charset="0"/>
                <a:ea typeface="Times New Roman" panose="02020603050405020304" pitchFamily="18" charset="0"/>
              </a:rPr>
              <a:t>May </a:t>
            </a:r>
            <a:r>
              <a:rPr lang="en-US" sz="2400" dirty="0" smtClean="0">
                <a:latin typeface="Times New Roman" panose="02020603050405020304" pitchFamily="18" charset="0"/>
                <a:ea typeface="Times New Roman" panose="02020603050405020304" pitchFamily="18" charset="0"/>
              </a:rPr>
              <a:t>2018. </a:t>
            </a:r>
            <a:endParaRPr lang="en-US" sz="24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4"/>
          </p:nvPr>
        </p:nvSpPr>
        <p:spPr/>
        <p:txBody>
          <a:bodyPr/>
          <a:lstStyle/>
          <a:p>
            <a:pPr fontAlgn="auto">
              <a:spcBef>
                <a:spcPts val="0"/>
              </a:spcBef>
              <a:spcAft>
                <a:spcPts val="0"/>
              </a:spcAft>
            </a:pPr>
            <a:fld id="{7022FF3C-310F-4809-A5BE-BC5BA8AA108D}" type="slidenum">
              <a:rPr lang="en-US" smtClean="0">
                <a:solidFill>
                  <a:prstClr val="black">
                    <a:tint val="75000"/>
                  </a:prstClr>
                </a:solidFill>
              </a:rPr>
              <a:pPr fontAlgn="auto">
                <a:spcBef>
                  <a:spcPts val="0"/>
                </a:spcBef>
                <a:spcAft>
                  <a:spcPts val="0"/>
                </a:spcAft>
              </a:pPr>
              <a:t>6</a:t>
            </a:fld>
            <a:endParaRPr lang="en-US" dirty="0">
              <a:solidFill>
                <a:prstClr val="black">
                  <a:tint val="75000"/>
                </a:prstClr>
              </a:solidFill>
            </a:endParaRPr>
          </a:p>
        </p:txBody>
      </p:sp>
    </p:spTree>
    <p:extLst>
      <p:ext uri="{BB962C8B-B14F-4D97-AF65-F5344CB8AC3E}">
        <p14:creationId xmlns:p14="http://schemas.microsoft.com/office/powerpoint/2010/main" val="123209789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0" y="256794"/>
            <a:ext cx="6934200" cy="430887"/>
          </a:xfrm>
        </p:spPr>
        <p:txBody>
          <a:bodyPr/>
          <a:lstStyle/>
          <a:p>
            <a:r>
              <a:rPr lang="en-US" spc="-5" dirty="0" smtClean="0"/>
              <a:t> Common Scenario #2</a:t>
            </a:r>
            <a:endParaRPr lang="en-US" dirty="0"/>
          </a:p>
        </p:txBody>
      </p:sp>
      <p:pic>
        <p:nvPicPr>
          <p:cNvPr id="5" name="Picture 4" descr="Picture of &quot;Mr. Smith&quot; from common scenario #2." title="Common Scenario #2"/>
          <p:cNvPicPr>
            <a:picLocks noChangeAspect="1"/>
          </p:cNvPicPr>
          <p:nvPr/>
        </p:nvPicPr>
        <p:blipFill>
          <a:blip r:embed="rId3"/>
          <a:stretch>
            <a:fillRect/>
          </a:stretch>
        </p:blipFill>
        <p:spPr>
          <a:xfrm>
            <a:off x="990600" y="2356033"/>
            <a:ext cx="1274174" cy="1603387"/>
          </a:xfrm>
          <a:prstGeom prst="rect">
            <a:avLst/>
          </a:prstGeom>
        </p:spPr>
      </p:pic>
      <p:sp>
        <p:nvSpPr>
          <p:cNvPr id="3" name="Text Placeholder 2"/>
          <p:cNvSpPr>
            <a:spLocks noGrp="1"/>
          </p:cNvSpPr>
          <p:nvPr>
            <p:ph type="body" idx="1"/>
          </p:nvPr>
        </p:nvSpPr>
        <p:spPr>
          <a:xfrm>
            <a:off x="2971801" y="1447799"/>
            <a:ext cx="5410200" cy="4801314"/>
          </a:xfrm>
        </p:spPr>
        <p:txBody>
          <a:bodyPr/>
          <a:lstStyle/>
          <a:p>
            <a:pPr marL="0" lvl="1"/>
            <a:r>
              <a:rPr lang="en-US" sz="2400" dirty="0">
                <a:latin typeface="Times New Roman" panose="02020603050405020304" pitchFamily="18" charset="0"/>
                <a:cs typeface="Times New Roman" panose="02020603050405020304" pitchFamily="18" charset="0"/>
              </a:rPr>
              <a:t>Mr. Smith becomes entitled for Medicare in </a:t>
            </a:r>
            <a:r>
              <a:rPr lang="en-US" sz="2400" dirty="0" smtClean="0">
                <a:latin typeface="Times New Roman" panose="02020603050405020304" pitchFamily="18" charset="0"/>
                <a:cs typeface="Times New Roman" panose="02020603050405020304" pitchFamily="18" charset="0"/>
              </a:rPr>
              <a:t>August </a:t>
            </a:r>
            <a:r>
              <a:rPr lang="en-US" sz="2400" dirty="0">
                <a:latin typeface="Times New Roman" panose="02020603050405020304" pitchFamily="18" charset="0"/>
                <a:cs typeface="Times New Roman" panose="02020603050405020304" pitchFamily="18" charset="0"/>
              </a:rPr>
              <a:t>2018.  He will receive his Initial Enrollment Period package in </a:t>
            </a:r>
            <a:r>
              <a:rPr lang="en-US" sz="2400" dirty="0" smtClean="0">
                <a:latin typeface="Times New Roman" panose="02020603050405020304" pitchFamily="18" charset="0"/>
                <a:cs typeface="Times New Roman" panose="02020603050405020304" pitchFamily="18" charset="0"/>
              </a:rPr>
              <a:t>May </a:t>
            </a:r>
            <a:r>
              <a:rPr lang="en-US" sz="2400" dirty="0">
                <a:latin typeface="Times New Roman" panose="02020603050405020304" pitchFamily="18" charset="0"/>
                <a:cs typeface="Times New Roman" panose="02020603050405020304" pitchFamily="18" charset="0"/>
              </a:rPr>
              <a:t>2018. The </a:t>
            </a:r>
            <a:r>
              <a:rPr lang="en-US" sz="2400" dirty="0" smtClean="0">
                <a:latin typeface="Times New Roman" panose="02020603050405020304" pitchFamily="18" charset="0"/>
                <a:cs typeface="Times New Roman" panose="02020603050405020304" pitchFamily="18" charset="0"/>
              </a:rPr>
              <a:t>area where Mr</a:t>
            </a:r>
            <a:r>
              <a:rPr lang="en-US" sz="2400" dirty="0">
                <a:latin typeface="Times New Roman" panose="02020603050405020304" pitchFamily="18" charset="0"/>
                <a:cs typeface="Times New Roman" panose="02020603050405020304" pitchFamily="18" charset="0"/>
              </a:rPr>
              <a:t>. Smith </a:t>
            </a:r>
            <a:r>
              <a:rPr lang="en-US" sz="2400" dirty="0" smtClean="0">
                <a:latin typeface="Times New Roman" panose="02020603050405020304" pitchFamily="18" charset="0"/>
                <a:cs typeface="Times New Roman" panose="02020603050405020304" pitchFamily="18" charset="0"/>
              </a:rPr>
              <a:t>where </a:t>
            </a:r>
            <a:r>
              <a:rPr lang="en-US" sz="2400" dirty="0">
                <a:latin typeface="Times New Roman" panose="02020603050405020304" pitchFamily="18" charset="0"/>
                <a:cs typeface="Times New Roman" panose="02020603050405020304" pitchFamily="18" charset="0"/>
              </a:rPr>
              <a:t>is scheduled to receive the new Medicare cards in </a:t>
            </a:r>
            <a:r>
              <a:rPr lang="en-US" sz="2400" dirty="0" smtClean="0">
                <a:latin typeface="Times New Roman" panose="02020603050405020304" pitchFamily="18" charset="0"/>
                <a:cs typeface="Times New Roman" panose="02020603050405020304" pitchFamily="18" charset="0"/>
              </a:rPr>
              <a:t>September </a:t>
            </a:r>
            <a:r>
              <a:rPr lang="en-US" sz="2400" dirty="0">
                <a:latin typeface="Times New Roman" panose="02020603050405020304" pitchFamily="18" charset="0"/>
                <a:cs typeface="Times New Roman" panose="02020603050405020304" pitchFamily="18" charset="0"/>
              </a:rPr>
              <a:t>2018. Mr. </a:t>
            </a:r>
            <a:r>
              <a:rPr lang="en-US" sz="2400" dirty="0" smtClean="0">
                <a:latin typeface="Times New Roman" panose="02020603050405020304" pitchFamily="18" charset="0"/>
                <a:cs typeface="Times New Roman" panose="02020603050405020304" pitchFamily="18" charset="0"/>
              </a:rPr>
              <a:t>Smith’s original Medicare </a:t>
            </a:r>
            <a:r>
              <a:rPr lang="en-US" sz="2400" dirty="0">
                <a:latin typeface="Times New Roman" panose="02020603050405020304" pitchFamily="18" charset="0"/>
                <a:cs typeface="Times New Roman" panose="02020603050405020304" pitchFamily="18" charset="0"/>
              </a:rPr>
              <a:t>card </a:t>
            </a:r>
            <a:r>
              <a:rPr lang="en-US" sz="2400" dirty="0" smtClean="0">
                <a:latin typeface="Times New Roman" panose="02020603050405020304" pitchFamily="18" charset="0"/>
                <a:cs typeface="Times New Roman" panose="02020603050405020304" pitchFamily="18" charset="0"/>
              </a:rPr>
              <a:t>will be the new design with the new number. </a:t>
            </a:r>
            <a:r>
              <a:rPr lang="en-US" sz="2400" dirty="0">
                <a:latin typeface="Times New Roman" panose="02020603050405020304" pitchFamily="18" charset="0"/>
                <a:cs typeface="Times New Roman" panose="02020603050405020304" pitchFamily="18" charset="0"/>
              </a:rPr>
              <a:t>Mr. Smith </a:t>
            </a:r>
            <a:r>
              <a:rPr lang="en-US" sz="2400" dirty="0" smtClean="0">
                <a:latin typeface="Times New Roman" panose="02020603050405020304" pitchFamily="18" charset="0"/>
                <a:cs typeface="Times New Roman" panose="02020603050405020304" pitchFamily="18" charset="0"/>
              </a:rPr>
              <a:t>won’t receive </a:t>
            </a:r>
            <a:r>
              <a:rPr lang="en-US" sz="2400" dirty="0">
                <a:latin typeface="Times New Roman" panose="02020603050405020304" pitchFamily="18" charset="0"/>
                <a:cs typeface="Times New Roman" panose="02020603050405020304" pitchFamily="18" charset="0"/>
              </a:rPr>
              <a:t>another (duplicate) Medicare card in August 2018 when the new Medicare cards are mailed to </a:t>
            </a:r>
            <a:r>
              <a:rPr lang="en-US" sz="2400" dirty="0" smtClean="0">
                <a:latin typeface="Times New Roman" panose="02020603050405020304" pitchFamily="18" charset="0"/>
                <a:cs typeface="Times New Roman" panose="02020603050405020304" pitchFamily="18" charset="0"/>
              </a:rPr>
              <a:t>other people with Medicare in his area.</a:t>
            </a:r>
            <a:endParaRPr lang="en-US" sz="2400" dirty="0">
              <a:latin typeface="Times New Roman" panose="02020603050405020304" pitchFamily="18" charset="0"/>
              <a:cs typeface="Times New Roman" panose="02020603050405020304" pitchFamily="18" charset="0"/>
            </a:endParaRPr>
          </a:p>
          <a:p>
            <a:endParaRPr lang="en-US" sz="240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4"/>
          </p:nvPr>
        </p:nvSpPr>
        <p:spPr/>
        <p:txBody>
          <a:bodyPr/>
          <a:lstStyle/>
          <a:p>
            <a:pPr fontAlgn="auto">
              <a:spcBef>
                <a:spcPts val="0"/>
              </a:spcBef>
              <a:spcAft>
                <a:spcPts val="0"/>
              </a:spcAft>
            </a:pPr>
            <a:fld id="{7022FF3C-310F-4809-A5BE-BC5BA8AA108D}" type="slidenum">
              <a:rPr lang="en-US" smtClean="0">
                <a:solidFill>
                  <a:prstClr val="black">
                    <a:tint val="75000"/>
                  </a:prstClr>
                </a:solidFill>
              </a:rPr>
              <a:pPr fontAlgn="auto">
                <a:spcBef>
                  <a:spcPts val="0"/>
                </a:spcBef>
                <a:spcAft>
                  <a:spcPts val="0"/>
                </a:spcAft>
              </a:pPr>
              <a:t>7</a:t>
            </a:fld>
            <a:endParaRPr lang="en-US" dirty="0">
              <a:solidFill>
                <a:prstClr val="black">
                  <a:tint val="75000"/>
                </a:prstClr>
              </a:solidFill>
            </a:endParaRPr>
          </a:p>
        </p:txBody>
      </p:sp>
    </p:spTree>
    <p:extLst>
      <p:ext uri="{BB962C8B-B14F-4D97-AF65-F5344CB8AC3E}">
        <p14:creationId xmlns:p14="http://schemas.microsoft.com/office/powerpoint/2010/main" val="171367930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6781800" cy="430887"/>
          </a:xfrm>
        </p:spPr>
        <p:txBody>
          <a:bodyPr/>
          <a:lstStyle/>
          <a:p>
            <a:r>
              <a:rPr lang="en-US" spc="-5" dirty="0" smtClean="0"/>
              <a:t>Common Scenario #3</a:t>
            </a:r>
            <a:endParaRPr lang="en-US" dirty="0"/>
          </a:p>
        </p:txBody>
      </p:sp>
      <p:pic>
        <p:nvPicPr>
          <p:cNvPr id="5" name="Picture 4" descr="Picture of &quot;Ms. Green&quot; from common scenario number 3." title="Common Scenario #3"/>
          <p:cNvPicPr>
            <a:picLocks noChangeAspect="1"/>
          </p:cNvPicPr>
          <p:nvPr/>
        </p:nvPicPr>
        <p:blipFill>
          <a:blip r:embed="rId3"/>
          <a:stretch>
            <a:fillRect/>
          </a:stretch>
        </p:blipFill>
        <p:spPr>
          <a:xfrm>
            <a:off x="762000" y="2209800"/>
            <a:ext cx="1201016" cy="1597290"/>
          </a:xfrm>
          <a:prstGeom prst="rect">
            <a:avLst/>
          </a:prstGeom>
        </p:spPr>
      </p:pic>
      <p:sp>
        <p:nvSpPr>
          <p:cNvPr id="3" name="Text Placeholder 2"/>
          <p:cNvSpPr>
            <a:spLocks noGrp="1"/>
          </p:cNvSpPr>
          <p:nvPr>
            <p:ph type="body" idx="1"/>
          </p:nvPr>
        </p:nvSpPr>
        <p:spPr>
          <a:xfrm>
            <a:off x="2362200" y="1676400"/>
            <a:ext cx="5867400" cy="2862322"/>
          </a:xfrm>
        </p:spPr>
        <p:txBody>
          <a:bodyPr/>
          <a:lstStyle/>
          <a:p>
            <a:pPr marL="0" lvl="1"/>
            <a:r>
              <a:rPr lang="en-US" sz="2400" dirty="0">
                <a:latin typeface="Times New Roman" panose="02020603050405020304" pitchFamily="18" charset="0"/>
                <a:cs typeface="Times New Roman" panose="02020603050405020304" pitchFamily="18" charset="0"/>
              </a:rPr>
              <a:t>Ms. Green signs up for Part B using a Special Enrollment Period in March 2018. She receives the current Medicare card with the SSN-based number.  The </a:t>
            </a:r>
            <a:r>
              <a:rPr lang="en-US" sz="2400" dirty="0" smtClean="0">
                <a:latin typeface="Times New Roman" panose="02020603050405020304" pitchFamily="18" charset="0"/>
                <a:cs typeface="Times New Roman" panose="02020603050405020304" pitchFamily="18" charset="0"/>
              </a:rPr>
              <a:t>area where Ms</a:t>
            </a:r>
            <a:r>
              <a:rPr lang="en-US" sz="2400" dirty="0">
                <a:latin typeface="Times New Roman" panose="02020603050405020304" pitchFamily="18" charset="0"/>
                <a:cs typeface="Times New Roman" panose="02020603050405020304" pitchFamily="18" charset="0"/>
              </a:rPr>
              <a:t>. Green resides is scheduled to receive the new Medicare cards in September 2018. Ms. Green will receive the new Medicare card in September 2018. </a:t>
            </a:r>
          </a:p>
          <a:p>
            <a:endParaRPr lang="en-US" dirty="0"/>
          </a:p>
        </p:txBody>
      </p:sp>
      <p:sp>
        <p:nvSpPr>
          <p:cNvPr id="4" name="Slide Number Placeholder 3"/>
          <p:cNvSpPr>
            <a:spLocks noGrp="1"/>
          </p:cNvSpPr>
          <p:nvPr>
            <p:ph type="sldNum" sz="quarter" idx="4"/>
          </p:nvPr>
        </p:nvSpPr>
        <p:spPr/>
        <p:txBody>
          <a:bodyPr/>
          <a:lstStyle/>
          <a:p>
            <a:pPr fontAlgn="auto">
              <a:spcBef>
                <a:spcPts val="0"/>
              </a:spcBef>
              <a:spcAft>
                <a:spcPts val="0"/>
              </a:spcAft>
            </a:pPr>
            <a:fld id="{7022FF3C-310F-4809-A5BE-BC5BA8AA108D}" type="slidenum">
              <a:rPr lang="en-US" smtClean="0">
                <a:solidFill>
                  <a:prstClr val="black">
                    <a:tint val="75000"/>
                  </a:prstClr>
                </a:solidFill>
              </a:rPr>
              <a:pPr fontAlgn="auto">
                <a:spcBef>
                  <a:spcPts val="0"/>
                </a:spcBef>
                <a:spcAft>
                  <a:spcPts val="0"/>
                </a:spcAft>
              </a:pPr>
              <a:t>8</a:t>
            </a:fld>
            <a:endParaRPr lang="en-US" dirty="0">
              <a:solidFill>
                <a:prstClr val="black">
                  <a:tint val="75000"/>
                </a:prstClr>
              </a:solidFill>
            </a:endParaRPr>
          </a:p>
        </p:txBody>
      </p:sp>
    </p:spTree>
    <p:extLst>
      <p:ext uri="{BB962C8B-B14F-4D97-AF65-F5344CB8AC3E}">
        <p14:creationId xmlns:p14="http://schemas.microsoft.com/office/powerpoint/2010/main" val="313737348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256794"/>
            <a:ext cx="6934200" cy="505206"/>
          </a:xfrm>
        </p:spPr>
        <p:txBody>
          <a:bodyPr/>
          <a:lstStyle/>
          <a:p>
            <a:r>
              <a:rPr lang="en-US" dirty="0" smtClean="0"/>
              <a:t>Replacement Cards and Numbers</a:t>
            </a:r>
            <a:endParaRPr lang="en-US" dirty="0"/>
          </a:p>
        </p:txBody>
      </p:sp>
      <p:sp>
        <p:nvSpPr>
          <p:cNvPr id="3" name="Text Placeholder 2"/>
          <p:cNvSpPr>
            <a:spLocks noGrp="1"/>
          </p:cNvSpPr>
          <p:nvPr>
            <p:ph type="body" idx="1"/>
          </p:nvPr>
        </p:nvSpPr>
        <p:spPr>
          <a:xfrm>
            <a:off x="595376" y="1104138"/>
            <a:ext cx="7953247" cy="4524315"/>
          </a:xfrm>
        </p:spPr>
        <p:txBody>
          <a:bodyPr/>
          <a:lstStyle/>
          <a:p>
            <a:endParaRPr lang="en-US" dirty="0" smtClean="0"/>
          </a:p>
          <a:p>
            <a:pPr marL="342900" lvl="0" indent="-342900">
              <a:buFont typeface="Arial" panose="020B0604020202020204" pitchFamily="34" charset="0"/>
              <a:buChar char="•"/>
            </a:pPr>
            <a:r>
              <a:rPr lang="en-US" sz="2400" dirty="0" smtClean="0">
                <a:latin typeface="Times New Roman" panose="02020603050405020304" pitchFamily="18" charset="0"/>
                <a:cs typeface="Times New Roman" panose="02020603050405020304" pitchFamily="18" charset="0"/>
              </a:rPr>
              <a:t>People with Medicare should make sure their current address is correct with </a:t>
            </a:r>
            <a:r>
              <a:rPr lang="en-US" sz="2400" dirty="0">
                <a:latin typeface="Times New Roman" panose="02020603050405020304" pitchFamily="18" charset="0"/>
                <a:cs typeface="Times New Roman" panose="02020603050405020304" pitchFamily="18" charset="0"/>
              </a:rPr>
              <a:t>the Social Security Administration </a:t>
            </a:r>
            <a:r>
              <a:rPr lang="en-US" sz="2400" dirty="0" smtClean="0">
                <a:latin typeface="Times New Roman" panose="02020603050405020304" pitchFamily="18" charset="0"/>
                <a:cs typeface="Times New Roman" panose="02020603050405020304" pitchFamily="18" charset="0"/>
              </a:rPr>
              <a:t>NOW, as needed</a:t>
            </a:r>
          </a:p>
          <a:p>
            <a:pPr lvl="0"/>
            <a:endParaRPr lang="en-US" sz="2400" dirty="0" smtClean="0">
              <a:latin typeface="Times New Roman" panose="02020603050405020304" pitchFamily="18" charset="0"/>
              <a:cs typeface="Times New Roman" panose="02020603050405020304" pitchFamily="18" charset="0"/>
            </a:endParaRPr>
          </a:p>
          <a:p>
            <a:pPr marL="342900" lvl="0" indent="-342900">
              <a:buFont typeface="Arial" panose="020B0604020202020204" pitchFamily="34" charset="0"/>
              <a:buChar char="•"/>
            </a:pPr>
            <a:r>
              <a:rPr lang="en-US" sz="2400" dirty="0" smtClean="0">
                <a:latin typeface="Times New Roman" panose="02020603050405020304" pitchFamily="18" charset="0"/>
                <a:cs typeface="Times New Roman" panose="02020603050405020304" pitchFamily="18" charset="0"/>
              </a:rPr>
              <a:t>People </a:t>
            </a:r>
            <a:r>
              <a:rPr lang="en-US" sz="2400" dirty="0">
                <a:latin typeface="Times New Roman" panose="02020603050405020304" pitchFamily="18" charset="0"/>
                <a:cs typeface="Times New Roman" panose="02020603050405020304" pitchFamily="18" charset="0"/>
              </a:rPr>
              <a:t>who lose their </a:t>
            </a:r>
            <a:r>
              <a:rPr lang="en-US" sz="2400" dirty="0" smtClean="0">
                <a:latin typeface="Times New Roman" panose="02020603050405020304" pitchFamily="18" charset="0"/>
                <a:cs typeface="Times New Roman" panose="02020603050405020304" pitchFamily="18" charset="0"/>
              </a:rPr>
              <a:t>Medicare card </a:t>
            </a:r>
            <a:r>
              <a:rPr lang="en-US" sz="2400" dirty="0">
                <a:latin typeface="Times New Roman" panose="02020603050405020304" pitchFamily="18" charset="0"/>
                <a:cs typeface="Times New Roman" panose="02020603050405020304" pitchFamily="18" charset="0"/>
              </a:rPr>
              <a:t>will continue to be able to get a replacement (duplicate) </a:t>
            </a:r>
            <a:r>
              <a:rPr lang="en-US" sz="2400" dirty="0" smtClean="0">
                <a:latin typeface="Times New Roman" panose="02020603050405020304" pitchFamily="18" charset="0"/>
                <a:cs typeface="Times New Roman" panose="02020603050405020304" pitchFamily="18" charset="0"/>
              </a:rPr>
              <a:t>card</a:t>
            </a:r>
            <a:endParaRPr lang="en-US" sz="2400" dirty="0">
              <a:latin typeface="Times New Roman" panose="02020603050405020304" pitchFamily="18" charset="0"/>
              <a:cs typeface="Times New Roman" panose="02020603050405020304" pitchFamily="18" charset="0"/>
            </a:endParaRPr>
          </a:p>
          <a:p>
            <a:pPr lvl="0"/>
            <a:endParaRPr lang="en-US" sz="2400" dirty="0" smtClean="0">
              <a:latin typeface="Times New Roman" panose="02020603050405020304" pitchFamily="18" charset="0"/>
              <a:cs typeface="Times New Roman" panose="02020603050405020304" pitchFamily="18" charset="0"/>
            </a:endParaRPr>
          </a:p>
          <a:p>
            <a:pPr marL="342900" lvl="0" indent="-342900">
              <a:buFont typeface="Arial" panose="020B0604020202020204" pitchFamily="34" charset="0"/>
              <a:buChar char="•"/>
            </a:pPr>
            <a:r>
              <a:rPr lang="en-US" sz="2400" dirty="0" smtClean="0">
                <a:latin typeface="Times New Roman" panose="02020603050405020304" pitchFamily="18" charset="0"/>
                <a:cs typeface="Times New Roman" panose="02020603050405020304" pitchFamily="18" charset="0"/>
              </a:rPr>
              <a:t>People </a:t>
            </a:r>
            <a:r>
              <a:rPr lang="en-US" sz="2400" dirty="0">
                <a:latin typeface="Times New Roman" panose="02020603050405020304" pitchFamily="18" charset="0"/>
                <a:cs typeface="Times New Roman" panose="02020603050405020304" pitchFamily="18" charset="0"/>
              </a:rPr>
              <a:t>who believe they are victims of identity theft or Medicare fraud will be able to get a different </a:t>
            </a:r>
            <a:r>
              <a:rPr lang="en-US" sz="2400" dirty="0" smtClean="0">
                <a:latin typeface="Times New Roman" panose="02020603050405020304" pitchFamily="18" charset="0"/>
                <a:cs typeface="Times New Roman" panose="02020603050405020304" pitchFamily="18" charset="0"/>
              </a:rPr>
              <a:t>new </a:t>
            </a:r>
            <a:r>
              <a:rPr lang="en-US" sz="2400" dirty="0">
                <a:latin typeface="Times New Roman" panose="02020603050405020304" pitchFamily="18" charset="0"/>
                <a:cs typeface="Times New Roman" panose="02020603050405020304" pitchFamily="18" charset="0"/>
              </a:rPr>
              <a:t>Medicare number by contacting </a:t>
            </a:r>
            <a:r>
              <a:rPr lang="en-US" sz="2400" dirty="0" smtClean="0">
                <a:latin typeface="Times New Roman" panose="02020603050405020304" pitchFamily="18" charset="0"/>
                <a:cs typeface="Times New Roman" panose="02020603050405020304" pitchFamily="18" charset="0"/>
              </a:rPr>
              <a:t>1-800-MEDICARE</a:t>
            </a:r>
            <a:endParaRPr lang="en-US" sz="2400" dirty="0">
              <a:latin typeface="Times New Roman" panose="02020603050405020304" pitchFamily="18" charset="0"/>
              <a:cs typeface="Times New Roman" panose="02020603050405020304" pitchFamily="18" charset="0"/>
            </a:endParaRPr>
          </a:p>
          <a:p>
            <a:endParaRPr lang="en-US" dirty="0" smtClean="0"/>
          </a:p>
          <a:p>
            <a:endParaRPr lang="en-US" dirty="0"/>
          </a:p>
        </p:txBody>
      </p:sp>
      <p:sp>
        <p:nvSpPr>
          <p:cNvPr id="4" name="Slide Number Placeholder 3"/>
          <p:cNvSpPr>
            <a:spLocks noGrp="1"/>
          </p:cNvSpPr>
          <p:nvPr>
            <p:ph type="sldNum" sz="quarter" idx="4"/>
          </p:nvPr>
        </p:nvSpPr>
        <p:spPr/>
        <p:txBody>
          <a:bodyPr/>
          <a:lstStyle/>
          <a:p>
            <a:pPr fontAlgn="auto">
              <a:spcBef>
                <a:spcPts val="0"/>
              </a:spcBef>
              <a:spcAft>
                <a:spcPts val="0"/>
              </a:spcAft>
            </a:pPr>
            <a:fld id="{7022FF3C-310F-4809-A5BE-BC5BA8AA108D}" type="slidenum">
              <a:rPr lang="en-US" smtClean="0">
                <a:solidFill>
                  <a:prstClr val="black">
                    <a:tint val="75000"/>
                  </a:prstClr>
                </a:solidFill>
              </a:rPr>
              <a:pPr fontAlgn="auto">
                <a:spcBef>
                  <a:spcPts val="0"/>
                </a:spcBef>
                <a:spcAft>
                  <a:spcPts val="0"/>
                </a:spcAft>
              </a:pPr>
              <a:t>9</a:t>
            </a:fld>
            <a:endParaRPr lang="en-US" dirty="0">
              <a:solidFill>
                <a:prstClr val="black">
                  <a:tint val="75000"/>
                </a:prstClr>
              </a:solidFill>
            </a:endParaRPr>
          </a:p>
        </p:txBody>
      </p:sp>
    </p:spTree>
    <p:extLst>
      <p:ext uri="{BB962C8B-B14F-4D97-AF65-F5344CB8AC3E}">
        <p14:creationId xmlns:p14="http://schemas.microsoft.com/office/powerpoint/2010/main" val="130328260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8427</TotalTime>
  <Words>2242</Words>
  <Application>Microsoft Office PowerPoint</Application>
  <PresentationFormat>On-screen Show (4:3)</PresentationFormat>
  <Paragraphs>264</Paragraphs>
  <Slides>20</Slides>
  <Notes>16</Notes>
  <HiddenSlides>0</HiddenSlides>
  <MMClips>0</MMClips>
  <ScaleCrop>false</ScaleCrop>
  <HeadingPairs>
    <vt:vector size="6" baseType="variant">
      <vt:variant>
        <vt:lpstr>Fonts Used</vt:lpstr>
      </vt:variant>
      <vt:variant>
        <vt:i4>5</vt:i4>
      </vt:variant>
      <vt:variant>
        <vt:lpstr>Theme</vt:lpstr>
      </vt:variant>
      <vt:variant>
        <vt:i4>4</vt:i4>
      </vt:variant>
      <vt:variant>
        <vt:lpstr>Slide Titles</vt:lpstr>
      </vt:variant>
      <vt:variant>
        <vt:i4>20</vt:i4>
      </vt:variant>
    </vt:vector>
  </HeadingPairs>
  <TitlesOfParts>
    <vt:vector size="29" baseType="lpstr">
      <vt:lpstr>MS PGothic</vt:lpstr>
      <vt:lpstr>Arial</vt:lpstr>
      <vt:lpstr>Calibri</vt:lpstr>
      <vt:lpstr>Calibri Light</vt:lpstr>
      <vt:lpstr>Times New Roman</vt:lpstr>
      <vt:lpstr>Office Theme</vt:lpstr>
      <vt:lpstr>Custom Design</vt:lpstr>
      <vt:lpstr>2_Office Theme</vt:lpstr>
      <vt:lpstr>1_Office Theme</vt:lpstr>
      <vt:lpstr>New Medicare Card</vt:lpstr>
      <vt:lpstr>Background</vt:lpstr>
      <vt:lpstr>New Unique Medicare Number</vt:lpstr>
      <vt:lpstr>New Card Design</vt:lpstr>
      <vt:lpstr>Sending New Medicare Cards</vt:lpstr>
      <vt:lpstr>Common Scenario #1</vt:lpstr>
      <vt:lpstr> Common Scenario #2</vt:lpstr>
      <vt:lpstr>Common Scenario #3</vt:lpstr>
      <vt:lpstr>Replacement Cards and Numbers</vt:lpstr>
      <vt:lpstr>New Medicare Card Survey Findings: Sept 2017 </vt:lpstr>
      <vt:lpstr>Your Guide for Outreach</vt:lpstr>
      <vt:lpstr>Outreach &amp; Education Materials for Public</vt:lpstr>
      <vt:lpstr>Medicare &amp; You page/Flyer</vt:lpstr>
      <vt:lpstr>Outreach &amp; Education Materials on CMS.gov </vt:lpstr>
      <vt:lpstr>Tear-off for provider offices</vt:lpstr>
      <vt:lpstr>What Providers Can Do to Get Ready</vt:lpstr>
      <vt:lpstr>Cms.gov/newcard</vt:lpstr>
      <vt:lpstr>“Guard Your Card” Campaign</vt:lpstr>
      <vt:lpstr>“Guard Your Card” Campaign Key Messages </vt:lpstr>
      <vt:lpstr>Stay Connected</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General External Presentation Open Door Forum</dc:title>
  <dc:creator>CMS</dc:creator>
  <cp:lastModifiedBy>Erin Gordon</cp:lastModifiedBy>
  <cp:revision>248</cp:revision>
  <cp:lastPrinted>2017-06-26T19:30:11Z</cp:lastPrinted>
  <dcterms:created xsi:type="dcterms:W3CDTF">2017-02-02T09:22:37Z</dcterms:created>
  <dcterms:modified xsi:type="dcterms:W3CDTF">2017-09-20T20:04:50Z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2017-02-02T00:00:00Z</vt:filetime>
  </property>
  <property fmtid="{D5CDD505-2E9C-101B-9397-08002B2CF9AE}" pid="3" name="Creator">
    <vt:lpwstr>Microsoft® PowerPoint® 2013</vt:lpwstr>
  </property>
  <property fmtid="{D5CDD505-2E9C-101B-9397-08002B2CF9AE}" pid="4" name="LastSaved">
    <vt:filetime>2017-02-02T00:00:00Z</vt:filetime>
  </property>
  <property fmtid="{D5CDD505-2E9C-101B-9397-08002B2CF9AE}" pid="5" name="_NewReviewCycle">
    <vt:lpwstr/>
  </property>
  <property fmtid="{D5CDD505-2E9C-101B-9397-08002B2CF9AE}" pid="6" name="_AdHocReviewCycleID">
    <vt:i4>-455872993</vt:i4>
  </property>
  <property fmtid="{D5CDD505-2E9C-101B-9397-08002B2CF9AE}" pid="7" name="_EmailSubject">
    <vt:lpwstr>508C NMEP Meeting (9/27/17) Presentations for web posting</vt:lpwstr>
  </property>
  <property fmtid="{D5CDD505-2E9C-101B-9397-08002B2CF9AE}" pid="8" name="_AuthorEmail">
    <vt:lpwstr>Jill.Darling@cms.hhs.gov</vt:lpwstr>
  </property>
  <property fmtid="{D5CDD505-2E9C-101B-9397-08002B2CF9AE}" pid="9" name="_AuthorEmailDisplayName">
    <vt:lpwstr>Darling, Jill (CMS/OC)</vt:lpwstr>
  </property>
  <property fmtid="{D5CDD505-2E9C-101B-9397-08002B2CF9AE}" pid="10" name="_PreviousAdHocReviewCycleID">
    <vt:i4>-1818298037</vt:i4>
  </property>
</Properties>
</file>